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25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295" r:id="rId22"/>
    <p:sldId id="320" r:id="rId23"/>
    <p:sldId id="307" r:id="rId2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0" autoAdjust="0"/>
    <p:restoredTop sz="87567" autoAdjust="0"/>
  </p:normalViewPr>
  <p:slideViewPr>
    <p:cSldViewPr snapToGrid="0" snapToObjects="1">
      <p:cViewPr>
        <p:scale>
          <a:sx n="50" d="100"/>
          <a:sy n="50" d="100"/>
        </p:scale>
        <p:origin x="-1152" y="-158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s-AR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de Chuck.</a:t>
            </a:r>
            <a:r>
              <a:rPr lang="es-AR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AR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está usando estos materiales, puede retirar el logotipo de UM y reemplazarlo por el suyo pero, por favor, conserve el logo de CC-BY en la primera página así como también retenga la(s) página(s) de agradecimientos al final. </a:t>
            </a:r>
            <a:endParaRPr lang="es-ES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3" name="Shape 7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487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78" y="889217"/>
            <a:ext cx="15174644" cy="2732951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162553" tIns="81276" rIns="162553" bIns="81276"/>
          <a:lstStyle>
            <a:lvl1pPr>
              <a:defRPr sz="62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135" y="5181600"/>
            <a:ext cx="13392187" cy="2336800"/>
          </a:xfrm>
        </p:spPr>
        <p:txBody>
          <a:bodyPr>
            <a:normAutofit/>
          </a:bodyPr>
          <a:lstStyle>
            <a:lvl1pPr marL="0" indent="0" algn="ctr">
              <a:buNone/>
              <a:defRPr sz="5500" b="1" i="0" baseline="0">
                <a:solidFill>
                  <a:srgbClr val="FDC227"/>
                </a:solidFill>
                <a:effectLst>
                  <a:innerShdw blurRad="63500" dist="50800" dir="13500000">
                    <a:srgbClr val="000000">
                      <a:alpha val="9000"/>
                    </a:srgbClr>
                  </a:innerShdw>
                </a:effectLst>
                <a:latin typeface="Gill Sans SemiBold"/>
                <a:cs typeface="Georgia"/>
              </a:defRPr>
            </a:lvl1pPr>
            <a:lvl2pPr marL="81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029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1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78" y="905084"/>
            <a:ext cx="14991644" cy="1247721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6200" b="1" i="0" cap="none" baseline="0">
                <a:solidFill>
                  <a:srgbClr val="FFCB05"/>
                </a:solidFill>
                <a:effectLst>
                  <a:innerShdw blurRad="63500" dist="50800" dir="13500000">
                    <a:srgbClr val="000000">
                      <a:alpha val="14000"/>
                    </a:srgbClr>
                  </a:innerShdw>
                </a:effectLst>
                <a:latin typeface="Gill Sans SemiBold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475702"/>
            <a:ext cx="14630400" cy="59020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3" y="1366549"/>
            <a:ext cx="15400421" cy="1816100"/>
          </a:xfrm>
          <a:prstGeom prst="rect">
            <a:avLst/>
          </a:prstGeom>
        </p:spPr>
        <p:txBody>
          <a:bodyPr lIns="162553" tIns="81276" rIns="162553" bIns="81276" anchor="t"/>
          <a:lstStyle>
            <a:lvl1pPr algn="ctr">
              <a:defRPr sz="6200" b="1" i="0" cap="none">
                <a:solidFill>
                  <a:schemeClr val="bg1"/>
                </a:solidFill>
                <a:latin typeface="Gill Sans Semi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112" y="4919579"/>
            <a:ext cx="13817600" cy="956288"/>
          </a:xfrm>
        </p:spPr>
        <p:txBody>
          <a:bodyPr anchor="b">
            <a:normAutofit/>
          </a:bodyPr>
          <a:lstStyle>
            <a:lvl1pPr marL="0" indent="0" algn="ctr">
              <a:buNone/>
              <a:defRPr sz="4300">
                <a:solidFill>
                  <a:srgbClr val="FDC227"/>
                </a:solidFill>
              </a:defRPr>
            </a:lvl1pPr>
            <a:lvl2pPr marL="81276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885296"/>
            <a:ext cx="14630400" cy="1248306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2"/>
            <a:ext cx="7179733" cy="6034617"/>
          </a:xfrm>
        </p:spPr>
        <p:txBody>
          <a:bodyPr/>
          <a:lstStyle>
            <a:lvl1pPr>
              <a:defRPr sz="3200" b="1" i="0" cap="none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133602"/>
            <a:ext cx="7179733" cy="6034617"/>
          </a:xfrm>
        </p:spPr>
        <p:txBody>
          <a:bodyPr/>
          <a:lstStyle>
            <a:lvl1pPr>
              <a:defRPr sz="32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820646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0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818"/>
            <a:ext cx="7182556" cy="853017"/>
          </a:xfrm>
        </p:spPr>
        <p:txBody>
          <a:bodyPr anchor="b">
            <a:noAutofit/>
          </a:bodyPr>
          <a:lstStyle>
            <a:lvl1pPr marL="0" indent="0" algn="ctr">
              <a:buNone/>
              <a:defRPr sz="3600" b="0" i="0" cap="none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232187"/>
            <a:ext cx="7182556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5" y="2046818"/>
            <a:ext cx="7185378" cy="853017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0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3" y="3232187"/>
            <a:ext cx="7185378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277099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3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3" y="888973"/>
            <a:ext cx="5348112" cy="1238388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2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888975"/>
            <a:ext cx="9087556" cy="7493140"/>
          </a:xfrm>
        </p:spPr>
        <p:txBody>
          <a:bodyPr/>
          <a:lstStyle>
            <a:lvl1pPr>
              <a:defRPr sz="50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5000" b="0" i="1">
                <a:latin typeface="Gill Sans SemiBold"/>
                <a:cs typeface="Lucida Grande"/>
              </a:defRPr>
            </a:lvl2pPr>
            <a:lvl3pPr>
              <a:defRPr sz="4300" b="0" i="1">
                <a:latin typeface="Gill Sans SemiBold"/>
                <a:cs typeface="Lucida Grande"/>
              </a:defRPr>
            </a:lvl3pPr>
            <a:lvl4pPr>
              <a:defRPr sz="3600" b="0" i="1">
                <a:latin typeface="Gill Sans SemiBold"/>
                <a:cs typeface="Lucida Grande"/>
              </a:defRPr>
            </a:lvl4pPr>
            <a:lvl5pPr>
              <a:defRPr sz="3600" b="0" i="1">
                <a:latin typeface="Gill Sans SemiBold"/>
                <a:cs typeface="Lucida Grande"/>
              </a:defRPr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3" y="2127365"/>
            <a:ext cx="5348112" cy="6254750"/>
          </a:xfr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290" y="6400800"/>
            <a:ext cx="9753600" cy="755652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600" b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</p:spPr>
        <p:txBody>
          <a:bodyPr/>
          <a:lstStyle>
            <a:lvl1pPr marL="0" indent="0">
              <a:buNone/>
              <a:defRPr sz="5700"/>
            </a:lvl1pPr>
            <a:lvl2pPr marL="812764" indent="0">
              <a:buNone/>
              <a:defRPr sz="5000"/>
            </a:lvl2pPr>
            <a:lvl3pPr marL="1625529" indent="0">
              <a:buNone/>
              <a:defRPr sz="4300"/>
            </a:lvl3pPr>
            <a:lvl4pPr marL="2438293" indent="0">
              <a:buNone/>
              <a:defRPr sz="3600"/>
            </a:lvl4pPr>
            <a:lvl5pPr marL="3251058" indent="0">
              <a:buNone/>
              <a:defRPr sz="3600"/>
            </a:lvl5pPr>
            <a:lvl6pPr marL="4063822" indent="0">
              <a:buNone/>
              <a:defRPr sz="3600"/>
            </a:lvl6pPr>
            <a:lvl7pPr marL="4876587" indent="0">
              <a:buNone/>
              <a:defRPr sz="3600"/>
            </a:lvl7pPr>
            <a:lvl8pPr marL="5689351" indent="0">
              <a:buNone/>
              <a:defRPr sz="3600"/>
            </a:lvl8pPr>
            <a:lvl9pPr marL="6502116" indent="0">
              <a:buNone/>
              <a:defRPr sz="3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290" y="7156451"/>
            <a:ext cx="9753600" cy="1073150"/>
          </a:xfrm>
        </p:spPr>
        <p:txBody>
          <a:bodyPr/>
          <a:lstStyle>
            <a:lvl1pPr marL="0" indent="0">
              <a:buNone/>
              <a:defRPr sz="25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133602"/>
            <a:ext cx="14630400" cy="6034617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 descr="Top_Bar_Backgrou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0716" y="114157"/>
            <a:ext cx="413239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  <a:latin typeface="Lucida Grande"/>
                <a:cs typeface="Lucida Grande"/>
              </a:rPr>
              <a:t>Loops and</a:t>
            </a:r>
            <a:r>
              <a:rPr lang="en-US" sz="2300" baseline="0" dirty="0" smtClean="0">
                <a:solidFill>
                  <a:srgbClr val="FFFFFF"/>
                </a:solidFill>
                <a:latin typeface="Lucida Grande"/>
                <a:cs typeface="Lucida Grande"/>
              </a:rPr>
              <a:t> Iteration – Part 3</a:t>
            </a:r>
            <a:endParaRPr lang="en-US" sz="23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602247" y="33546"/>
            <a:ext cx="15953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0" dirty="0" smtClean="0">
                <a:solidFill>
                  <a:schemeClr val="bg1"/>
                </a:solidFill>
                <a:latin typeface="Georgia"/>
                <a:cs typeface="Georgia"/>
              </a:rPr>
              <a:t>PYTHON</a:t>
            </a:r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 FOR</a:t>
            </a:r>
          </a:p>
          <a:p>
            <a:pPr algn="ctr"/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EVERYBODY</a:t>
            </a:r>
            <a:endParaRPr lang="en-US" sz="17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0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81276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2764" rtl="0" eaLnBrk="1" latinLnBrk="0" hangingPunct="1">
        <a:spcBef>
          <a:spcPct val="20000"/>
        </a:spcBef>
        <a:buFont typeface="Arial"/>
        <a:buNone/>
        <a:defRPr sz="5700" b="1" i="0" kern="1200">
          <a:solidFill>
            <a:schemeClr val="bg1"/>
          </a:solidFill>
          <a:latin typeface="Gill Sans SemiBold"/>
          <a:ea typeface="+mn-ea"/>
          <a:cs typeface="Lucida Grande"/>
        </a:defRPr>
      </a:lvl1pPr>
      <a:lvl2pPr marL="1320742" indent="-507978" algn="l" defTabSz="812764" rtl="0" eaLnBrk="1" latinLnBrk="0" hangingPunct="1">
        <a:spcBef>
          <a:spcPct val="20000"/>
        </a:spcBef>
        <a:buFont typeface="Arial"/>
        <a:buChar char="–"/>
        <a:defRPr sz="3600" b="1" i="0" kern="1200">
          <a:solidFill>
            <a:schemeClr val="bg1"/>
          </a:solidFill>
          <a:latin typeface="Gill Sans SemiBold"/>
          <a:ea typeface="+mn-ea"/>
          <a:cs typeface="Lucida Grande"/>
        </a:defRPr>
      </a:lvl2pPr>
      <a:lvl3pPr marL="2031911" indent="-406382" algn="l" defTabSz="812764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bg1"/>
          </a:solidFill>
          <a:latin typeface="Gill Sans SemiBold"/>
          <a:ea typeface="+mn-ea"/>
          <a:cs typeface="Lucida Grande"/>
        </a:defRPr>
      </a:lvl3pPr>
      <a:lvl4pPr marL="2844676" indent="-406382" algn="l" defTabSz="812764" rtl="0" eaLnBrk="1" latinLnBrk="0" hangingPunct="1">
        <a:spcBef>
          <a:spcPct val="20000"/>
        </a:spcBef>
        <a:buFont typeface="Arial"/>
        <a:buChar char="–"/>
        <a:defRPr sz="2700" b="0" i="1" kern="1200">
          <a:solidFill>
            <a:schemeClr val="bg1"/>
          </a:solidFill>
          <a:latin typeface="Gill Sans SemiBold"/>
          <a:ea typeface="+mn-ea"/>
          <a:cs typeface="Lucida Grande"/>
        </a:defRPr>
      </a:lvl4pPr>
      <a:lvl5pPr marL="3657440" indent="-406382" algn="l" defTabSz="812764" rtl="0" eaLnBrk="1" latinLnBrk="0" hangingPunct="1">
        <a:spcBef>
          <a:spcPct val="20000"/>
        </a:spcBef>
        <a:buFont typeface="Arial"/>
        <a:buChar char="»"/>
        <a:defRPr sz="2100" b="0" i="1" kern="1200">
          <a:solidFill>
            <a:schemeClr val="bg1"/>
          </a:solidFill>
          <a:latin typeface="Gill Sans SemiBold"/>
          <a:ea typeface="+mn-ea"/>
          <a:cs typeface="Lucida Grande"/>
        </a:defRPr>
      </a:lvl5pPr>
      <a:lvl6pPr marL="4470204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open.umich.ed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503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Lenguajes de Bucle:</a:t>
            </a:r>
            <a:br>
              <a:rPr lang="es-E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s-E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 </a:t>
            </a:r>
            <a:r>
              <a:rPr lang="es-ES" sz="7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Que </a:t>
            </a:r>
            <a:r>
              <a:rPr lang="es-E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Hacemos en los Bucles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48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Nota: Aunque estos ejemplos sean simples, los patrones se aplican a todos los tipos de bucles</a:t>
            </a:r>
            <a:endParaRPr lang="es-ES" sz="48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Creando Bucles </a:t>
            </a:r>
            <a:r>
              <a:rPr lang="es-ES" sz="7600" b="0" i="0" u="none" strike="noStrike" cap="none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E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inteligentes</a:t>
            </a:r>
            <a:r>
              <a:rPr lang="es-ES" sz="7600" b="0" i="0" u="none" strike="noStrike" cap="none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lang="es-E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3" name="Shape 523"/>
          <p:cNvSpPr txBox="1">
            <a:spLocks noGrp="1"/>
          </p:cNvSpPr>
          <p:nvPr>
            <p:ph idx="1"/>
          </p:nvPr>
        </p:nvSpPr>
        <p:spPr>
          <a:xfrm>
            <a:off x="829078" y="1511201"/>
            <a:ext cx="736882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truco consiste en </a:t>
            </a:r>
            <a:r>
              <a:rPr lang="es-ES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ES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conocer</a:t>
            </a:r>
            <a:r>
              <a:rPr lang="es-ES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s-ES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algo acerca del bucle entero cuando está estancado escribiendo código que solo ve una entrada por vez</a:t>
            </a:r>
            <a:endParaRPr lang="es-ES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4" name="Shape 524"/>
          <p:cNvSpPr txBox="1"/>
          <p:nvPr/>
        </p:nvSpPr>
        <p:spPr>
          <a:xfrm>
            <a:off x="9245600" y="2446020"/>
            <a:ext cx="5080000" cy="136398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Configure algunas variables con los valores iniciales</a:t>
            </a:r>
            <a:endParaRPr lang="es-E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5" name="Shape 525"/>
          <p:cNvSpPr txBox="1"/>
          <p:nvPr/>
        </p:nvSpPr>
        <p:spPr>
          <a:xfrm>
            <a:off x="9867900" y="4584700"/>
            <a:ext cx="4406900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Buscar o hacer algo para cada entrada por separado, que actualice una variable</a:t>
            </a:r>
            <a:endParaRPr lang="es-E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6" name="Shape 526"/>
          <p:cNvSpPr txBox="1"/>
          <p:nvPr/>
        </p:nvSpPr>
        <p:spPr>
          <a:xfrm>
            <a:off x="8446770" y="3911600"/>
            <a:ext cx="6518910" cy="67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 </a:t>
            </a:r>
            <a:r>
              <a:rPr lang="es-E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objet</a:t>
            </a:r>
            <a:r>
              <a:rPr lang="es-ES" sz="36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</a:t>
            </a: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 los datos:</a:t>
            </a:r>
            <a:endParaRPr lang="es-E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7" name="Shape 527"/>
          <p:cNvSpPr txBox="1"/>
          <p:nvPr/>
        </p:nvSpPr>
        <p:spPr>
          <a:xfrm>
            <a:off x="9245600" y="7082575"/>
            <a:ext cx="5080000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Observe las variables</a:t>
            </a:r>
            <a:endParaRPr lang="es-E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 encontrar el mayor valor</a:t>
            </a:r>
            <a:endParaRPr lang="es-ES" sz="7600" b="1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1549817" y="2835250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largest_so_far = -1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600" b="1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600" b="1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'Antes</a:t>
            </a:r>
            <a:r>
              <a:rPr lang="en-US" sz="26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', </a:t>
            </a:r>
            <a:r>
              <a:rPr lang="en-US" sz="26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largest_so_far</a:t>
            </a:r>
            <a:r>
              <a:rPr lang="en-US" sz="2600" b="1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2600" b="1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th</a:t>
            </a:r>
            <a:r>
              <a:rPr lang="en-US" sz="2600" b="1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e_num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  if the_num &gt; </a:t>
            </a:r>
            <a:r>
              <a:rPr lang="en-US" sz="26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largest_so_far</a:t>
            </a:r>
            <a:r>
              <a:rPr lang="en-US" sz="2600" b="1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-US" sz="26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largest_so_far = </a:t>
            </a:r>
            <a:r>
              <a:rPr lang="en-US" sz="2600" b="1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the_num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6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largest_so_far</a:t>
            </a:r>
            <a:r>
              <a:rPr lang="en-US" sz="26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the_num</a:t>
            </a:r>
            <a:r>
              <a:rPr lang="en-US" sz="2600" b="1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2600" b="1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b="1" dirty="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6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b="1" i="0" u="none" strike="noStrike" cap="none" dirty="0" err="1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Después</a:t>
            </a:r>
            <a:r>
              <a:rPr lang="en-US" sz="26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', </a:t>
            </a:r>
            <a:r>
              <a:rPr lang="en-US" sz="26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largest_so_far</a:t>
            </a:r>
            <a:r>
              <a:rPr lang="en-US" sz="2600" b="1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2600" b="1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10261600" y="2177401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Antes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 dirty="0" err="1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Desp</a:t>
            </a:r>
            <a:r>
              <a:rPr lang="en-US" sz="3000" dirty="0" err="1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ués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6793482"/>
            <a:ext cx="14757599" cy="1306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Creamos una </a:t>
            </a:r>
            <a:r>
              <a:rPr lang="es-ES" sz="30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que contenga el mayor valor que se haya visto</a:t>
            </a:r>
            <a:r>
              <a:rPr lang="es-ES" sz="30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hasta </a:t>
            </a:r>
            <a:r>
              <a:rPr lang="es-ES" sz="30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ahora (</a:t>
            </a:r>
            <a:r>
              <a:rPr lang="es-ES" sz="3000" dirty="0" err="1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r>
              <a:rPr lang="es-ES" sz="30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 el </a:t>
            </a:r>
            <a:r>
              <a:rPr lang="es-ES" sz="30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número actual que estamos buscando</a:t>
            </a: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más grande, entonces será el nuevo </a:t>
            </a:r>
            <a:r>
              <a:rPr lang="es-ES" sz="30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mayor valor que se haya visto hasta ahora (</a:t>
            </a:r>
            <a:r>
              <a:rPr lang="es-ES" sz="3000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r>
              <a:rPr lang="es-ES" sz="30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s-ES" sz="3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Más Lenguaje</a:t>
            </a:r>
            <a:r>
              <a:rPr lang="es-ES" sz="7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 de Bucle</a:t>
            </a:r>
            <a:endParaRPr lang="es-E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278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ES" sz="3600" b="1" dirty="0" smtClean="0">
                <a:solidFill>
                  <a:srgbClr val="FFFF00"/>
                </a:solidFill>
              </a:rPr>
              <a:t>Agradecimientos / Colaboraciones</a:t>
            </a:r>
            <a:endParaRPr lang="es-ES" sz="3600" b="1" dirty="0">
              <a:solidFill>
                <a:srgbClr val="FFFF00"/>
              </a:solidFill>
            </a:endParaRPr>
          </a:p>
        </p:txBody>
      </p:sp>
      <p:sp>
        <p:nvSpPr>
          <p:cNvPr id="766" name="Shape 766"/>
          <p:cNvSpPr txBox="1"/>
          <p:nvPr/>
        </p:nvSpPr>
        <p:spPr>
          <a:xfrm>
            <a:off x="11557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FFFF"/>
                </a:solidFill>
              </a:rPr>
              <a:t>Estas diapositivas están protegidas por derechos de autor 2010-  Charles R. Severance (</a:t>
            </a:r>
            <a:r>
              <a:rPr lang="es-ES" sz="1800" u="sng" dirty="0" smtClean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s-ES" sz="1800" dirty="0" smtClean="0">
                <a:solidFill>
                  <a:srgbClr val="FFFFFF"/>
                </a:solidFill>
              </a:rPr>
              <a:t>) de la Facultad de Información de la Universidad de Michigan y </a:t>
            </a:r>
            <a:r>
              <a:rPr lang="es-ES" sz="1800" u="sng" dirty="0" smtClean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s-ES" sz="1800" dirty="0">
                <a:solidFill>
                  <a:srgbClr val="FFFFFF"/>
                </a:solidFill>
              </a:rPr>
              <a:t>, y se ponen a disposición bajo licencia de Creative Commons Attribution 4.0. Por favor, conserve esta última diapositiva en </a:t>
            </a:r>
            <a:r>
              <a:rPr lang="es-ES" sz="1800" dirty="0" smtClean="0">
                <a:solidFill>
                  <a:srgbClr val="FFFFFF"/>
                </a:solidFill>
              </a:rPr>
              <a:t>todas las copias del documento para cumplir con los requisitos de atribución de la licencia. Si realiza algún cambio, agregue su nombre y el de su organización a la lista de colaboradores en esta página cuando republique los materiales.</a:t>
            </a:r>
          </a:p>
          <a:p>
            <a:pPr lvl="0" rtl="0">
              <a:spcBef>
                <a:spcPts val="0"/>
              </a:spcBef>
              <a:buNone/>
            </a:pPr>
            <a:endParaRPr lang="es-ES" sz="1800" dirty="0" smtClean="0">
              <a:solidFill>
                <a:srgbClr val="FFFFFF"/>
              </a:solidFill>
            </a:endParaRPr>
          </a:p>
          <a:p>
            <a:pPr lvl="0"/>
            <a:r>
              <a:rPr lang="es-ES" sz="1800" dirty="0" smtClean="0">
                <a:solidFill>
                  <a:srgbClr val="FFFFFF"/>
                </a:solidFill>
              </a:rPr>
              <a:t>Desarrollo inicial: Charles Severance, Facultad de Información de la Universidad de Michigan</a:t>
            </a:r>
          </a:p>
          <a:p>
            <a:pPr lvl="0" rtl="0">
              <a:spcBef>
                <a:spcPts val="0"/>
              </a:spcBef>
              <a:buNone/>
            </a:pPr>
            <a:endParaRPr lang="es-ES" sz="1800" dirty="0" smtClean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FFFF"/>
                </a:solidFill>
              </a:rPr>
              <a:t>… Ingrese nuevos colaboradores y traductores aquí</a:t>
            </a:r>
            <a:endParaRPr lang="es-ES" sz="1800" dirty="0">
              <a:solidFill>
                <a:srgbClr val="FFFFFF"/>
              </a:solidFill>
            </a:endParaRPr>
          </a:p>
        </p:txBody>
      </p:sp>
      <p:pic>
        <p:nvPicPr>
          <p:cNvPr id="767" name="Shape 7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20474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Shape 76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36901" y="1098674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69" name="Shape 769"/>
          <p:cNvSpPr txBox="1"/>
          <p:nvPr/>
        </p:nvSpPr>
        <p:spPr>
          <a:xfrm>
            <a:off x="87044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...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7600" b="1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Iteración de un conjunto</a:t>
            </a:r>
            <a:endParaRPr lang="es-E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3" name="Shape 533"/>
          <p:cNvSpPr txBox="1"/>
          <p:nvPr/>
        </p:nvSpPr>
        <p:spPr>
          <a:xfrm>
            <a:off x="1420525" y="3293550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600" b="1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600" b="1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'Antes</a:t>
            </a:r>
            <a:r>
              <a:rPr lang="en-US" sz="26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2600" b="1" i="0" u="none" strike="noStrike" cap="none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objeto</a:t>
            </a:r>
            <a:r>
              <a:rPr lang="en-US" sz="26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[9, 41, 12, 3, 74, 15]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-US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600" b="1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6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objeto</a:t>
            </a:r>
            <a:r>
              <a:rPr lang="en-US" sz="26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2600" b="1" i="0" u="none" strike="noStrike" cap="none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6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600" b="1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b="1" dirty="0" err="1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Después</a:t>
            </a:r>
            <a:r>
              <a:rPr lang="en-US" sz="26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2600" b="1" i="0" u="none" strike="noStrike" cap="none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Shape 534"/>
          <p:cNvSpPr txBox="1"/>
          <p:nvPr/>
        </p:nvSpPr>
        <p:spPr>
          <a:xfrm>
            <a:off x="10034586" y="2706700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basicloop.py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Antes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Después</a:t>
            </a:r>
            <a:endParaRPr lang="es-E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7600" b="1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s-E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ES" sz="76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¿Cuál es el número mayor?</a:t>
            </a:r>
            <a:endParaRPr lang="en-US" sz="7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427" y="3208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2474743" y="14206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0831 Lung MOOC Hayman Early Stage Definitive_JK-090815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071215_powerpoint_template_b.thmx</Template>
  <TotalTime>4621</TotalTime>
  <Words>756</Words>
  <Application>Microsoft Office PowerPoint</Application>
  <PresentationFormat>Personalizado</PresentationFormat>
  <Paragraphs>151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150831 Lung MOOC Hayman Early Stage Definitive_JK-090815</vt:lpstr>
      <vt:lpstr>Lenguajes de Bucle: Lo Que Hacemos en los Bucles Nota: Aunque estos ejemplos sean simples, los patrones se aplican a todos los tipos de bucles</vt:lpstr>
      <vt:lpstr>Creando Bucles “inteligentes”</vt:lpstr>
      <vt:lpstr>Iteración de un conjunto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¿Cuál es el número mayor?</vt:lpstr>
      <vt:lpstr>Para encontrar el mayor valor</vt:lpstr>
      <vt:lpstr>Más Lenguajes de Bucle</vt:lpstr>
      <vt:lpstr>Agradecimientos / Colaboraciones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dc:creator>Nancy</dc:creator>
  <cp:lastModifiedBy>Alicia</cp:lastModifiedBy>
  <cp:revision>71</cp:revision>
  <dcterms:modified xsi:type="dcterms:W3CDTF">2019-06-27T16:51:00Z</dcterms:modified>
</cp:coreProperties>
</file>