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84" r:id="rId1"/>
  </p:sldMasterIdLst>
  <p:notesMasterIdLst>
    <p:notesMasterId r:id="rId49"/>
  </p:notesMasterIdLst>
  <p:sldIdLst>
    <p:sldId id="256" r:id="rId2"/>
    <p:sldId id="257" r:id="rId3"/>
    <p:sldId id="258" r:id="rId4"/>
    <p:sldId id="259" r:id="rId5"/>
    <p:sldId id="260" r:id="rId6"/>
    <p:sldId id="302" r:id="rId7"/>
    <p:sldId id="262" r:id="rId8"/>
    <p:sldId id="263" r:id="rId9"/>
    <p:sldId id="266" r:id="rId10"/>
    <p:sldId id="267" r:id="rId11"/>
    <p:sldId id="268" r:id="rId12"/>
    <p:sldId id="269" r:id="rId13"/>
    <p:sldId id="270" r:id="rId14"/>
    <p:sldId id="271" r:id="rId15"/>
    <p:sldId id="273" r:id="rId16"/>
    <p:sldId id="274" r:id="rId17"/>
    <p:sldId id="308" r:id="rId18"/>
    <p:sldId id="275" r:id="rId19"/>
    <p:sldId id="276" r:id="rId20"/>
    <p:sldId id="305" r:id="rId21"/>
    <p:sldId id="309" r:id="rId22"/>
    <p:sldId id="310" r:id="rId23"/>
    <p:sldId id="280" r:id="rId24"/>
    <p:sldId id="281" r:id="rId25"/>
    <p:sldId id="283" r:id="rId26"/>
    <p:sldId id="282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311" r:id="rId35"/>
    <p:sldId id="312" r:id="rId36"/>
    <p:sldId id="291" r:id="rId37"/>
    <p:sldId id="313" r:id="rId38"/>
    <p:sldId id="293" r:id="rId39"/>
    <p:sldId id="294" r:id="rId40"/>
    <p:sldId id="295" r:id="rId41"/>
    <p:sldId id="296" r:id="rId42"/>
    <p:sldId id="306" r:id="rId43"/>
    <p:sldId id="307" r:id="rId44"/>
    <p:sldId id="299" r:id="rId45"/>
    <p:sldId id="300" r:id="rId46"/>
    <p:sldId id="301" r:id="rId47"/>
    <p:sldId id="304" r:id="rId48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A00"/>
    <a:srgbClr val="FF9300"/>
    <a:srgbClr val="FF40FF"/>
    <a:srgbClr val="00F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00"/>
    <p:restoredTop sz="93870"/>
  </p:normalViewPr>
  <p:slideViewPr>
    <p:cSldViewPr snapToGrid="0" snapToObjects="1">
      <p:cViewPr varScale="1">
        <p:scale>
          <a:sx n="113" d="100"/>
          <a:sy n="113" d="100"/>
        </p:scale>
        <p:origin x="1152" y="17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presProps" Target="presProps.xml"/><Relationship Id="rId51" Type="http://schemas.openxmlformats.org/officeDocument/2006/relationships/viewProps" Target="viewProps.xml"/><Relationship Id="rId52" Type="http://schemas.openxmlformats.org/officeDocument/2006/relationships/theme" Target="theme/theme1.xml"/><Relationship Id="rId53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63467406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 smtClean="0">
                <a:solidFill>
                  <a:schemeClr val="dk2"/>
                </a:solidFill>
              </a:rPr>
              <a:t>Note from Chuck.  If you are using these materials, you can remove the UM logo and replace it with your own, but please retain the CC-BY logo on the first page as well as the acknowledgement page(s) at the end.</a:t>
            </a:r>
            <a:endParaRPr lang="en-US" dirty="0">
              <a:solidFill>
                <a:schemeClr val="dk2"/>
              </a:solidFill>
            </a:endParaRPr>
          </a:p>
        </p:txBody>
      </p:sp>
      <p:sp>
        <p:nvSpPr>
          <p:cNvPr id="141" name="Shape 14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461791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28" name="Shape 22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42821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47" name="Shape 24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272540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Shape 269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70" name="Shape 27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629874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Shape 289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90" name="Shape 29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56211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Shape 296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97" name="Shape 29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83102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Shape 313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14" name="Shape 31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6540047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Shape 322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23" name="Shape 32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3497310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Shape 331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32" name="Shape 33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033797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Shape 337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38" name="Shape 33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2901235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Shape 368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69" name="Shape 36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004933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7" name="Shape 14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69225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Shape 368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69" name="Shape 36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8014305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Shape 368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69" name="Shape 36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870354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Shape 391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92" name="Shape 39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8036778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Shape 396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97" name="Shape 39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5035022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Shape 409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10" name="Shape 41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3039299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Shape 403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04" name="Shape 40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102486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Shape 416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17" name="Shape 41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0339323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Shape 422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23" name="Shape 42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2066593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Shape 428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29" name="Shape 42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0427925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Shape 434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35" name="Shape 43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81330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3" name="Shape 15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2633042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Shape 441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42" name="Shape 44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634568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Shape 449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50" name="Shape 45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9412330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Shape 455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56" name="Shape 45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96829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Shape 461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62" name="Shape 46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5455218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Shape 461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62" name="Shape 46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6483272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Shape 461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62" name="Shape 46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1169901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Shape 461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62" name="Shape 46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4993265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Shape 495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96" name="Shape 49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9125371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Shape 501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02" name="Shape 50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107979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Shape 507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08" name="Shape 50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632389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0" name="Shape 16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6004963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Shape 515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16" name="Shape 51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950323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Shape 515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16" name="Shape 51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5492677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Shape 515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16" name="Shape 51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9257178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Shape 541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42" name="Shape 54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0757023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Shape 548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49" name="Shape 54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1742885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Shape 55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55" name="Shape 5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Font typeface="Merriweather Sans"/>
              <a:buNone/>
            </a:pPr>
            <a:endParaRPr sz="3000" b="0" i="0" u="none" strike="noStrike" cap="none"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</p:spTree>
    <p:extLst>
      <p:ext uri="{BB962C8B-B14F-4D97-AF65-F5344CB8AC3E}">
        <p14:creationId xmlns:p14="http://schemas.microsoft.com/office/powerpoint/2010/main" val="16752683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0" name="Shape 17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095587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Shape 4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77" name="Shape 47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570375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7" name="Shape 18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68016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3" name="Shape 19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166696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9" name="Shape 20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967054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pen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650081" y="864394"/>
            <a:ext cx="7836694" cy="173593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defRPr/>
            </a:lvl5pPr>
            <a:lvl6pPr marL="257175" lvl="5" algn="ctr" rtl="0">
              <a:spcBef>
                <a:spcPts val="0"/>
              </a:spcBef>
              <a:spcAft>
                <a:spcPts val="0"/>
              </a:spcAft>
              <a:defRPr/>
            </a:lvl6pPr>
            <a:lvl7pPr marL="514350" lvl="6" algn="ctr" rtl="0">
              <a:spcBef>
                <a:spcPts val="0"/>
              </a:spcBef>
              <a:spcAft>
                <a:spcPts val="0"/>
              </a:spcAft>
              <a:defRPr/>
            </a:lvl7pPr>
            <a:lvl8pPr marL="771525" lvl="7" algn="ctr" rtl="0">
              <a:spcBef>
                <a:spcPts val="0"/>
              </a:spcBef>
              <a:spcAft>
                <a:spcPts val="0"/>
              </a:spcAft>
              <a:defRPr/>
            </a:lvl8pPr>
            <a:lvl9pPr marL="1028700" lvl="8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650081" y="2650331"/>
            <a:ext cx="7836694" cy="59293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92881" lvl="0" indent="-192881" algn="ctr" rtl="0">
              <a:spcBef>
                <a:spcPts val="0"/>
              </a:spcBef>
              <a:spcAft>
                <a:spcPts val="0"/>
              </a:spcAft>
              <a:defRPr/>
            </a:lvl1pPr>
            <a:lvl2pPr marL="417909" lvl="1" indent="-160734" algn="ctr" rtl="0">
              <a:spcBef>
                <a:spcPts val="0"/>
              </a:spcBef>
              <a:spcAft>
                <a:spcPts val="0"/>
              </a:spcAft>
              <a:defRPr/>
            </a:lvl2pPr>
            <a:lvl3pPr marL="642938" lvl="2" indent="-128588" algn="ctr" rtl="0">
              <a:spcBef>
                <a:spcPts val="0"/>
              </a:spcBef>
              <a:spcAft>
                <a:spcPts val="0"/>
              </a:spcAft>
              <a:defRPr/>
            </a:lvl3pPr>
            <a:lvl4pPr marL="900113" lvl="3" indent="-128588" algn="ctr" rtl="0">
              <a:spcBef>
                <a:spcPts val="0"/>
              </a:spcBef>
              <a:spcAft>
                <a:spcPts val="0"/>
              </a:spcAft>
              <a:defRPr/>
            </a:lvl4pPr>
            <a:lvl5pPr marL="1157288" lvl="4" indent="-128588" algn="ctr" rtl="0">
              <a:spcBef>
                <a:spcPts val="0"/>
              </a:spcBef>
              <a:spcAft>
                <a:spcPts val="0"/>
              </a:spcAft>
              <a:defRPr/>
            </a:lvl5pPr>
            <a:lvl6pPr marL="257175" lvl="5" algn="ctr" rtl="0">
              <a:spcBef>
                <a:spcPts val="0"/>
              </a:spcBef>
              <a:spcAft>
                <a:spcPts val="0"/>
              </a:spcAft>
              <a:defRPr/>
            </a:lvl6pPr>
            <a:lvl7pPr marL="514350" lvl="6" algn="ctr" rtl="0">
              <a:spcBef>
                <a:spcPts val="0"/>
              </a:spcBef>
              <a:spcAft>
                <a:spcPts val="0"/>
              </a:spcAft>
              <a:defRPr/>
            </a:lvl7pPr>
            <a:lvl8pPr marL="771525" lvl="7" algn="ctr" rtl="0">
              <a:spcBef>
                <a:spcPts val="0"/>
              </a:spcBef>
              <a:spcAft>
                <a:spcPts val="0"/>
              </a:spcAft>
              <a:defRPr/>
            </a:lvl8pPr>
            <a:lvl9pPr marL="1028700" lvl="8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93187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 txBox="1">
            <a:spLocks noGrp="1"/>
          </p:cNvSpPr>
          <p:nvPr>
            <p:ph type="title"/>
          </p:nvPr>
        </p:nvSpPr>
        <p:spPr>
          <a:xfrm>
            <a:off x="650081" y="428625"/>
            <a:ext cx="7836750" cy="100006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defRPr/>
            </a:lvl5pPr>
            <a:lvl6pPr marL="257175" lvl="5" algn="ctr" rtl="0">
              <a:spcBef>
                <a:spcPts val="0"/>
              </a:spcBef>
              <a:spcAft>
                <a:spcPts val="0"/>
              </a:spcAft>
              <a:defRPr/>
            </a:lvl6pPr>
            <a:lvl7pPr marL="514350" lvl="6" algn="ctr" rtl="0">
              <a:spcBef>
                <a:spcPts val="0"/>
              </a:spcBef>
              <a:spcAft>
                <a:spcPts val="0"/>
              </a:spcAft>
              <a:defRPr/>
            </a:lvl7pPr>
            <a:lvl8pPr marL="771525" lvl="7" algn="ctr" rtl="0">
              <a:spcBef>
                <a:spcPts val="0"/>
              </a:spcBef>
              <a:spcAft>
                <a:spcPts val="0"/>
              </a:spcAft>
              <a:defRPr/>
            </a:lvl8pPr>
            <a:lvl9pPr marL="1028700" lvl="8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196" name="Shape 196"/>
          <p:cNvSpPr txBox="1">
            <a:spLocks noGrp="1"/>
          </p:cNvSpPr>
          <p:nvPr>
            <p:ph type="body" idx="1"/>
          </p:nvPr>
        </p:nvSpPr>
        <p:spPr>
          <a:xfrm>
            <a:off x="650081" y="1464469"/>
            <a:ext cx="7836750" cy="3207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00050" lvl="0" indent="-80153" algn="l" rtl="0">
              <a:spcBef>
                <a:spcPts val="1969"/>
              </a:spcBef>
              <a:spcAft>
                <a:spcPts val="0"/>
              </a:spcAft>
              <a:buClr>
                <a:schemeClr val="lt1"/>
              </a:buClr>
              <a:buFont typeface="Cabin"/>
              <a:buChar char="•"/>
              <a:defRPr sz="3200"/>
            </a:lvl1pPr>
            <a:lvl2pPr marL="564356" lvl="1" indent="-80153" algn="l" rtl="0">
              <a:spcBef>
                <a:spcPts val="1969"/>
              </a:spcBef>
              <a:spcAft>
                <a:spcPts val="0"/>
              </a:spcAft>
              <a:buClr>
                <a:schemeClr val="lt1"/>
              </a:buClr>
              <a:buFont typeface="Cabin"/>
              <a:buChar char="•"/>
              <a:defRPr/>
            </a:lvl2pPr>
            <a:lvl3pPr marL="728663" lvl="2" indent="-80153" algn="l" rtl="0">
              <a:spcBef>
                <a:spcPts val="1969"/>
              </a:spcBef>
              <a:spcAft>
                <a:spcPts val="0"/>
              </a:spcAft>
              <a:buClr>
                <a:schemeClr val="lt1"/>
              </a:buClr>
              <a:buFont typeface="Cabin"/>
              <a:buChar char="•"/>
              <a:defRPr/>
            </a:lvl3pPr>
            <a:lvl4pPr marL="900113" lvl="3" indent="-80153" algn="l" rtl="0">
              <a:spcBef>
                <a:spcPts val="1969"/>
              </a:spcBef>
              <a:spcAft>
                <a:spcPts val="0"/>
              </a:spcAft>
              <a:buClr>
                <a:schemeClr val="lt1"/>
              </a:buClr>
              <a:buFont typeface="Cabin"/>
              <a:buChar char="•"/>
              <a:defRPr/>
            </a:lvl4pPr>
            <a:lvl5pPr marL="1064419" lvl="4" indent="-80153" algn="l" rtl="0">
              <a:spcBef>
                <a:spcPts val="1969"/>
              </a:spcBef>
              <a:spcAft>
                <a:spcPts val="0"/>
              </a:spcAft>
              <a:buClr>
                <a:schemeClr val="lt1"/>
              </a:buClr>
              <a:buFont typeface="Cabin"/>
              <a:buChar char="•"/>
              <a:defRPr/>
            </a:lvl5pPr>
            <a:lvl6pPr marL="1321594" lvl="5" indent="-80153" algn="l" rtl="0">
              <a:spcBef>
                <a:spcPts val="1969"/>
              </a:spcBef>
              <a:spcAft>
                <a:spcPts val="0"/>
              </a:spcAft>
              <a:buClr>
                <a:schemeClr val="lt1"/>
              </a:buClr>
              <a:buFont typeface="Cabin"/>
              <a:buChar char="•"/>
              <a:defRPr/>
            </a:lvl6pPr>
            <a:lvl7pPr marL="1578769" lvl="6" indent="-80153" algn="l" rtl="0">
              <a:spcBef>
                <a:spcPts val="1969"/>
              </a:spcBef>
              <a:spcAft>
                <a:spcPts val="0"/>
              </a:spcAft>
              <a:buClr>
                <a:schemeClr val="lt1"/>
              </a:buClr>
              <a:buFont typeface="Cabin"/>
              <a:buChar char="•"/>
              <a:defRPr/>
            </a:lvl7pPr>
            <a:lvl8pPr marL="1835944" lvl="7" indent="-80153" algn="l" rtl="0">
              <a:spcBef>
                <a:spcPts val="1969"/>
              </a:spcBef>
              <a:spcAft>
                <a:spcPts val="0"/>
              </a:spcAft>
              <a:buClr>
                <a:schemeClr val="lt1"/>
              </a:buClr>
              <a:buFont typeface="Cabin"/>
              <a:buChar char="•"/>
              <a:defRPr/>
            </a:lvl8pPr>
            <a:lvl9pPr marL="2093119" lvl="8" indent="-80153" algn="l" rtl="0">
              <a:spcBef>
                <a:spcPts val="1969"/>
              </a:spcBef>
              <a:spcAft>
                <a:spcPts val="0"/>
              </a:spcAft>
              <a:buClr>
                <a:schemeClr val="lt1"/>
              </a:buClr>
              <a:buFont typeface="Cabin"/>
              <a:buChar char="•"/>
              <a:defRPr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031446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le Only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 txBox="1">
            <a:spLocks noGrp="1"/>
          </p:cNvSpPr>
          <p:nvPr>
            <p:ph type="title"/>
          </p:nvPr>
        </p:nvSpPr>
        <p:spPr>
          <a:xfrm>
            <a:off x="650081" y="428625"/>
            <a:ext cx="7836750" cy="100006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defRPr/>
            </a:lvl5pPr>
            <a:lvl6pPr marL="257175" lvl="5" algn="ctr" rtl="0">
              <a:spcBef>
                <a:spcPts val="0"/>
              </a:spcBef>
              <a:spcAft>
                <a:spcPts val="0"/>
              </a:spcAft>
              <a:defRPr/>
            </a:lvl6pPr>
            <a:lvl7pPr marL="514350" lvl="6" algn="ctr" rtl="0">
              <a:spcBef>
                <a:spcPts val="0"/>
              </a:spcBef>
              <a:spcAft>
                <a:spcPts val="0"/>
              </a:spcAft>
              <a:defRPr/>
            </a:lvl7pPr>
            <a:lvl8pPr marL="771525" lvl="7" algn="ctr" rtl="0">
              <a:spcBef>
                <a:spcPts val="0"/>
              </a:spcBef>
              <a:spcAft>
                <a:spcPts val="0"/>
              </a:spcAft>
              <a:defRPr/>
            </a:lvl8pPr>
            <a:lvl9pPr marL="1028700" lvl="8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012117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0089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650081" y="864394"/>
            <a:ext cx="7836694" cy="173593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defRPr/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defRPr/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defRPr/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defRPr/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650081" y="2650331"/>
            <a:ext cx="7836694" cy="59293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342900" algn="ctr" rtl="0">
              <a:spcBef>
                <a:spcPts val="0"/>
              </a:spcBef>
              <a:spcAft>
                <a:spcPts val="0"/>
              </a:spcAft>
              <a:defRPr/>
            </a:lvl1pPr>
            <a:lvl2pPr marL="742950" marR="0" lvl="1" indent="-285750" algn="ctr" rtl="0">
              <a:spcBef>
                <a:spcPts val="0"/>
              </a:spcBef>
              <a:spcAft>
                <a:spcPts val="0"/>
              </a:spcAft>
              <a:defRPr/>
            </a:lvl2pPr>
            <a:lvl3pPr marL="1143000" marR="0" lvl="2" indent="-228600" algn="ctr" rtl="0">
              <a:spcBef>
                <a:spcPts val="0"/>
              </a:spcBef>
              <a:spcAft>
                <a:spcPts val="0"/>
              </a:spcAft>
              <a:defRPr/>
            </a:lvl3pPr>
            <a:lvl4pPr marL="1600200" marR="0" lvl="3" indent="-228600" algn="ctr" rtl="0">
              <a:spcBef>
                <a:spcPts val="0"/>
              </a:spcBef>
              <a:spcAft>
                <a:spcPts val="0"/>
              </a:spcAft>
              <a:defRPr/>
            </a:lvl4pPr>
            <a:lvl5pPr marL="2057400" marR="0" lvl="4" indent="-228600"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0" y="0"/>
            <a:ext cx="9144000" cy="432054"/>
          </a:xfrm>
          <a:prstGeom prst="rect">
            <a:avLst/>
          </a:prstGeom>
          <a:solidFill>
            <a:schemeClr val="bg2"/>
          </a:solidFill>
          <a:ln>
            <a:noFill/>
          </a:ln>
          <a:extLst/>
        </p:spPr>
        <p:txBody>
          <a:bodyPr/>
          <a:lstStyle>
            <a:lvl1pPr algn="ctr"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algn="ctr"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algn="ctr"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algn="ctr"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algn="ctr"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defRPr/>
            </a:pPr>
            <a:endParaRPr lang="en-US" altLang="en-US" sz="2025" smtClean="0"/>
          </a:p>
        </p:txBody>
      </p:sp>
      <p:sp>
        <p:nvSpPr>
          <p:cNvPr id="5" name="Rectangle 3"/>
          <p:cNvSpPr>
            <a:spLocks noChangeArrowheads="1"/>
          </p:cNvSpPr>
          <p:nvPr userDrawn="1"/>
        </p:nvSpPr>
        <p:spPr bwMode="auto">
          <a:xfrm>
            <a:off x="0" y="4701159"/>
            <a:ext cx="9144000" cy="442341"/>
          </a:xfrm>
          <a:prstGeom prst="rect">
            <a:avLst/>
          </a:prstGeom>
          <a:solidFill>
            <a:schemeClr val="bg2"/>
          </a:solidFill>
          <a:ln>
            <a:noFill/>
          </a:ln>
          <a:extLst/>
        </p:spPr>
        <p:txBody>
          <a:bodyPr/>
          <a:lstStyle>
            <a:lvl1pPr algn="ctr"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algn="ctr"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algn="ctr"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algn="ctr"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algn="ctr"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defRPr/>
            </a:pPr>
            <a:endParaRPr lang="en-US" altLang="en-US" sz="2025" smtClean="0"/>
          </a:p>
        </p:txBody>
      </p:sp>
    </p:spTree>
    <p:extLst>
      <p:ext uri="{BB962C8B-B14F-4D97-AF65-F5344CB8AC3E}">
        <p14:creationId xmlns:p14="http://schemas.microsoft.com/office/powerpoint/2010/main" val="80086883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5" r:id="rId1"/>
    <p:sldLayoutId id="2147483687" r:id="rId2"/>
    <p:sldLayoutId id="2147483688" r:id="rId3"/>
    <p:sldLayoutId id="2147483689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7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7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0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7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5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flickr.com/photos/dinnerseries/23570475099" TargetMode="External"/><Relationship Id="rId3" Type="http://schemas.openxmlformats.org/officeDocument/2006/relationships/hyperlink" Target="https://en.wikipedia.org/wiki/Lassie#/media/File:Lassie_and_Tommy_Rettig_1956.JPG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21050" tIns="21050" rIns="21050" bIns="2105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25000"/>
              <a:buFont typeface="Cabin"/>
              <a:buNone/>
            </a:pPr>
            <a:r>
              <a:rPr lang="en" sz="4700" u="none" strike="noStrike" cap="none" dirty="0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Python Objects</a:t>
            </a:r>
          </a:p>
        </p:txBody>
      </p:sp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21050" tIns="21050" rIns="21050" bIns="2105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B00"/>
              </a:buClr>
              <a:buSzPct val="25000"/>
              <a:buFont typeface="Cabin"/>
              <a:buNone/>
            </a:pPr>
            <a:r>
              <a:rPr lang="en" sz="2000" u="none" strike="noStrike" cap="none" dirty="0">
                <a:solidFill>
                  <a:srgbClr val="FFFB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Charles </a:t>
            </a:r>
            <a:r>
              <a:rPr lang="en" sz="2000" u="none" strike="noStrike" cap="none" dirty="0" smtClean="0">
                <a:solidFill>
                  <a:srgbClr val="FFFB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Severance</a:t>
            </a:r>
            <a:endParaRPr lang="en" sz="2000" u="none" strike="noStrike" cap="none" dirty="0">
              <a:solidFill>
                <a:srgbClr val="FFFB00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33081" y="3689514"/>
            <a:ext cx="8633012" cy="797468"/>
            <a:chOff x="212560" y="3293268"/>
            <a:chExt cx="14572387" cy="1346112"/>
          </a:xfrm>
        </p:grpSpPr>
        <p:sp>
          <p:nvSpPr>
            <p:cNvPr id="10" name="Shape 206"/>
            <p:cNvSpPr txBox="1"/>
            <p:nvPr/>
          </p:nvSpPr>
          <p:spPr>
            <a:xfrm>
              <a:off x="2676260" y="3612268"/>
              <a:ext cx="9985799" cy="1016099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00"/>
                </a:buClr>
                <a:buSzPct val="25000"/>
                <a:buFont typeface="Cabin"/>
                <a:buNone/>
              </a:pPr>
              <a:r>
                <a:rPr lang="en-US" sz="1800" u="none" strike="noStrike" cap="none" dirty="0" smtClean="0">
                  <a:solidFill>
                    <a:srgbClr val="FFFF00"/>
                  </a:solidFill>
                  <a:latin typeface="Arial Regular" charset="0"/>
                  <a:ea typeface="Arial Regular" charset="0"/>
                  <a:cs typeface="Arial Regular" charset="0"/>
                  <a:sym typeface="Cabin"/>
                </a:rPr>
                <a:t>Python for Everybody</a:t>
              </a: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00"/>
                </a:buClr>
                <a:buSzPct val="25000"/>
                <a:buFont typeface="Cabin"/>
                <a:buNone/>
              </a:pPr>
              <a:r>
                <a:rPr lang="en-US" sz="1800" dirty="0" smtClean="0">
                  <a:solidFill>
                    <a:srgbClr val="FFFF00"/>
                  </a:solidFill>
                  <a:latin typeface="Arial Regular" charset="0"/>
                  <a:ea typeface="Arial Regular" charset="0"/>
                  <a:cs typeface="Arial Regular" charset="0"/>
                  <a:sym typeface="Cabin"/>
                </a:rPr>
                <a:t>www.py4e.com</a:t>
              </a:r>
              <a:endParaRPr lang="en-US" sz="1800" u="none" strike="noStrike" cap="none" dirty="0">
                <a:solidFill>
                  <a:srgbClr val="FFFF00"/>
                </a:solidFill>
                <a:latin typeface="Arial Regular" charset="0"/>
                <a:ea typeface="Arial Regular" charset="0"/>
                <a:cs typeface="Arial Regular" charset="0"/>
                <a:sym typeface="Cabin"/>
              </a:endParaRPr>
            </a:p>
          </p:txBody>
        </p:sp>
        <p:pic>
          <p:nvPicPr>
            <p:cNvPr id="11" name="Shape 207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2816447" y="3971043"/>
              <a:ext cx="1968500" cy="66833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Shape 208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212560" y="3293268"/>
              <a:ext cx="1346100" cy="13461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" name="Shape 2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72342" y="411479"/>
            <a:ext cx="5513700" cy="3754800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Shape 231"/>
          <p:cNvSpPr/>
          <p:nvPr/>
        </p:nvSpPr>
        <p:spPr>
          <a:xfrm>
            <a:off x="2978575" y="1440175"/>
            <a:ext cx="1522499" cy="612299"/>
          </a:xfrm>
          <a:prstGeom prst="rect">
            <a:avLst/>
          </a:prstGeom>
          <a:solidFill>
            <a:srgbClr val="FF40FF"/>
          </a:solidFill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2400" u="none" strike="noStrike" cap="none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Code/Data</a:t>
            </a:r>
          </a:p>
        </p:txBody>
      </p:sp>
      <p:sp>
        <p:nvSpPr>
          <p:cNvPr id="232" name="Shape 232"/>
          <p:cNvSpPr/>
          <p:nvPr/>
        </p:nvSpPr>
        <p:spPr>
          <a:xfrm>
            <a:off x="183885" y="715191"/>
            <a:ext cx="1366199" cy="612299"/>
          </a:xfrm>
          <a:prstGeom prst="rect">
            <a:avLst/>
          </a:prstGeom>
          <a:solidFill>
            <a:srgbClr val="00F900"/>
          </a:solidFill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bin"/>
              <a:buNone/>
            </a:pPr>
            <a:r>
              <a:rPr lang="en" sz="2600" u="none" strike="noStrike" cap="none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Input</a:t>
            </a:r>
          </a:p>
        </p:txBody>
      </p:sp>
      <p:sp>
        <p:nvSpPr>
          <p:cNvPr id="233" name="Shape 233"/>
          <p:cNvSpPr/>
          <p:nvPr/>
        </p:nvSpPr>
        <p:spPr>
          <a:xfrm>
            <a:off x="7554685" y="3913958"/>
            <a:ext cx="1366199" cy="612299"/>
          </a:xfrm>
          <a:prstGeom prst="rect">
            <a:avLst/>
          </a:prstGeom>
          <a:solidFill>
            <a:srgbClr val="FF9300"/>
          </a:solidFill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bin"/>
              <a:buNone/>
            </a:pPr>
            <a:r>
              <a:rPr lang="en" sz="2600" u="none" strike="noStrike" cap="none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Output</a:t>
            </a:r>
          </a:p>
        </p:txBody>
      </p:sp>
      <p:sp>
        <p:nvSpPr>
          <p:cNvPr id="234" name="Shape 234"/>
          <p:cNvSpPr/>
          <p:nvPr/>
        </p:nvSpPr>
        <p:spPr>
          <a:xfrm>
            <a:off x="2690275" y="2659925"/>
            <a:ext cx="1522499" cy="612299"/>
          </a:xfrm>
          <a:prstGeom prst="rect">
            <a:avLst/>
          </a:prstGeom>
          <a:solidFill>
            <a:srgbClr val="FF40FF"/>
          </a:solidFill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2400" u="none" strike="noStrike" cap="none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Code/Data</a:t>
            </a:r>
          </a:p>
        </p:txBody>
      </p:sp>
      <p:sp>
        <p:nvSpPr>
          <p:cNvPr id="235" name="Shape 235"/>
          <p:cNvSpPr/>
          <p:nvPr/>
        </p:nvSpPr>
        <p:spPr>
          <a:xfrm>
            <a:off x="5461500" y="2086375"/>
            <a:ext cx="1601099" cy="612299"/>
          </a:xfrm>
          <a:prstGeom prst="rect">
            <a:avLst/>
          </a:prstGeom>
          <a:solidFill>
            <a:srgbClr val="FF40FF"/>
          </a:solidFill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2400" u="none" strike="noStrike" cap="none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Code/Data</a:t>
            </a:r>
          </a:p>
        </p:txBody>
      </p:sp>
      <p:sp>
        <p:nvSpPr>
          <p:cNvPr id="236" name="Shape 236"/>
          <p:cNvSpPr/>
          <p:nvPr/>
        </p:nvSpPr>
        <p:spPr>
          <a:xfrm>
            <a:off x="5099948" y="920925"/>
            <a:ext cx="1560299" cy="612299"/>
          </a:xfrm>
          <a:prstGeom prst="rect">
            <a:avLst/>
          </a:prstGeom>
          <a:solidFill>
            <a:srgbClr val="FF40FF"/>
          </a:solidFill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2400" u="none" strike="noStrike" cap="none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Code/Data</a:t>
            </a:r>
          </a:p>
        </p:txBody>
      </p:sp>
      <p:cxnSp>
        <p:nvCxnSpPr>
          <p:cNvPr id="237" name="Shape 237"/>
          <p:cNvCxnSpPr/>
          <p:nvPr/>
        </p:nvCxnSpPr>
        <p:spPr>
          <a:xfrm flipH="1">
            <a:off x="4516749" y="1159098"/>
            <a:ext cx="634800" cy="579899"/>
          </a:xfrm>
          <a:prstGeom prst="straightConnector1">
            <a:avLst/>
          </a:prstGeom>
          <a:noFill/>
          <a:ln w="38100" cap="flat" cmpd="sng">
            <a:solidFill>
              <a:srgbClr val="FF40FF"/>
            </a:solidFill>
            <a:prstDash val="solid"/>
            <a:miter/>
            <a:headEnd type="triangle" w="lg" len="lg"/>
            <a:tailEnd type="none" w="med" len="med"/>
          </a:ln>
        </p:spPr>
      </p:cxnSp>
      <p:cxnSp>
        <p:nvCxnSpPr>
          <p:cNvPr id="238" name="Shape 238"/>
          <p:cNvCxnSpPr/>
          <p:nvPr/>
        </p:nvCxnSpPr>
        <p:spPr>
          <a:xfrm rot="10800000" flipH="1">
            <a:off x="4486140" y="1535713"/>
            <a:ext cx="837000" cy="376799"/>
          </a:xfrm>
          <a:prstGeom prst="straightConnector1">
            <a:avLst/>
          </a:prstGeom>
          <a:noFill/>
          <a:ln w="38100" cap="flat" cmpd="sng">
            <a:solidFill>
              <a:srgbClr val="FF40FF"/>
            </a:solidFill>
            <a:prstDash val="solid"/>
            <a:miter/>
            <a:headEnd type="triangle" w="lg" len="lg"/>
            <a:tailEnd type="none" w="med" len="med"/>
          </a:ln>
        </p:spPr>
      </p:cxnSp>
      <p:cxnSp>
        <p:nvCxnSpPr>
          <p:cNvPr id="239" name="Shape 239"/>
          <p:cNvCxnSpPr/>
          <p:nvPr/>
        </p:nvCxnSpPr>
        <p:spPr>
          <a:xfrm rot="10800000" flipH="1">
            <a:off x="3670478" y="2067008"/>
            <a:ext cx="42899" cy="579600"/>
          </a:xfrm>
          <a:prstGeom prst="straightConnector1">
            <a:avLst/>
          </a:prstGeom>
          <a:noFill/>
          <a:ln w="38100" cap="flat" cmpd="sng">
            <a:solidFill>
              <a:srgbClr val="FF40FF"/>
            </a:solidFill>
            <a:prstDash val="solid"/>
            <a:miter/>
            <a:headEnd type="triangle" w="lg" len="lg"/>
            <a:tailEnd type="none" w="med" len="med"/>
          </a:ln>
        </p:spPr>
      </p:cxnSp>
      <p:cxnSp>
        <p:nvCxnSpPr>
          <p:cNvPr id="240" name="Shape 240"/>
          <p:cNvCxnSpPr/>
          <p:nvPr/>
        </p:nvCxnSpPr>
        <p:spPr>
          <a:xfrm rot="10800000">
            <a:off x="4443118" y="2018856"/>
            <a:ext cx="1062600" cy="309000"/>
          </a:xfrm>
          <a:prstGeom prst="straightConnector1">
            <a:avLst/>
          </a:prstGeom>
          <a:noFill/>
          <a:ln w="38100" cap="flat" cmpd="sng">
            <a:solidFill>
              <a:srgbClr val="FF40FF"/>
            </a:solidFill>
            <a:prstDash val="solid"/>
            <a:miter/>
            <a:headEnd type="triangle" w="lg" len="lg"/>
            <a:tailEnd type="none" w="med" len="med"/>
          </a:ln>
        </p:spPr>
      </p:cxnSp>
      <p:cxnSp>
        <p:nvCxnSpPr>
          <p:cNvPr id="241" name="Shape 241"/>
          <p:cNvCxnSpPr/>
          <p:nvPr/>
        </p:nvCxnSpPr>
        <p:spPr>
          <a:xfrm flipH="1">
            <a:off x="3831544" y="2086377"/>
            <a:ext cx="225299" cy="521699"/>
          </a:xfrm>
          <a:prstGeom prst="straightConnector1">
            <a:avLst/>
          </a:prstGeom>
          <a:noFill/>
          <a:ln w="38100" cap="flat" cmpd="sng">
            <a:solidFill>
              <a:srgbClr val="FF40FF"/>
            </a:solidFill>
            <a:prstDash val="solid"/>
            <a:miter/>
            <a:headEnd type="triangle" w="lg" len="lg"/>
            <a:tailEnd type="none" w="med" len="med"/>
          </a:ln>
        </p:spPr>
      </p:cxnSp>
      <p:cxnSp>
        <p:nvCxnSpPr>
          <p:cNvPr id="242" name="Shape 242"/>
          <p:cNvCxnSpPr/>
          <p:nvPr/>
        </p:nvCxnSpPr>
        <p:spPr>
          <a:xfrm rot="10800000">
            <a:off x="1695600" y="1081906"/>
            <a:ext cx="1352400" cy="453899"/>
          </a:xfrm>
          <a:prstGeom prst="straightConnector1">
            <a:avLst/>
          </a:prstGeom>
          <a:noFill/>
          <a:ln w="76200" cap="flat" cmpd="sng">
            <a:solidFill>
              <a:srgbClr val="00F900"/>
            </a:solidFill>
            <a:prstDash val="solid"/>
            <a:miter/>
            <a:headEnd type="triangle" w="lg" len="lg"/>
            <a:tailEnd type="none" w="med" len="med"/>
          </a:ln>
        </p:spPr>
      </p:cxnSp>
      <p:cxnSp>
        <p:nvCxnSpPr>
          <p:cNvPr id="243" name="Shape 243"/>
          <p:cNvCxnSpPr/>
          <p:nvPr/>
        </p:nvCxnSpPr>
        <p:spPr>
          <a:xfrm rot="10800000">
            <a:off x="6257050" y="2810763"/>
            <a:ext cx="1180500" cy="1265399"/>
          </a:xfrm>
          <a:prstGeom prst="straightConnector1">
            <a:avLst/>
          </a:prstGeom>
          <a:noFill/>
          <a:ln w="76200" cap="flat" cmpd="sng">
            <a:solidFill>
              <a:srgbClr val="FF9300"/>
            </a:solidFill>
            <a:prstDash val="solid"/>
            <a:miter/>
            <a:headEnd type="triangle" w="lg" len="lg"/>
            <a:tailEnd type="none" w="med" len="med"/>
          </a:ln>
        </p:spPr>
      </p:cxnSp>
      <p:sp>
        <p:nvSpPr>
          <p:cNvPr id="244" name="Shape 244"/>
          <p:cNvSpPr/>
          <p:nvPr/>
        </p:nvSpPr>
        <p:spPr>
          <a:xfrm>
            <a:off x="233776" y="3331028"/>
            <a:ext cx="1806899" cy="979799"/>
          </a:xfrm>
          <a:prstGeom prst="rect">
            <a:avLst/>
          </a:prstGeom>
          <a:noFill/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2300" u="none" strike="noStrike" cap="none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Objects are bits of code and data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9" name="Shape 24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72342" y="411479"/>
            <a:ext cx="5513700" cy="3754800"/>
          </a:xfrm>
          <a:prstGeom prst="rect">
            <a:avLst/>
          </a:prstGeom>
          <a:noFill/>
          <a:ln>
            <a:noFill/>
          </a:ln>
        </p:spPr>
      </p:pic>
      <p:sp>
        <p:nvSpPr>
          <p:cNvPr id="250" name="Shape 250"/>
          <p:cNvSpPr/>
          <p:nvPr/>
        </p:nvSpPr>
        <p:spPr>
          <a:xfrm>
            <a:off x="2978575" y="1440175"/>
            <a:ext cx="1522499" cy="612299"/>
          </a:xfrm>
          <a:prstGeom prst="rect">
            <a:avLst/>
          </a:prstGeom>
          <a:solidFill>
            <a:srgbClr val="FF40FF"/>
          </a:solidFill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2400" u="none" strike="noStrike" cap="none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Code/Data</a:t>
            </a:r>
          </a:p>
        </p:txBody>
      </p:sp>
      <p:sp>
        <p:nvSpPr>
          <p:cNvPr id="251" name="Shape 251"/>
          <p:cNvSpPr/>
          <p:nvPr/>
        </p:nvSpPr>
        <p:spPr>
          <a:xfrm>
            <a:off x="152400" y="715191"/>
            <a:ext cx="1366199" cy="612299"/>
          </a:xfrm>
          <a:prstGeom prst="rect">
            <a:avLst/>
          </a:prstGeom>
          <a:solidFill>
            <a:srgbClr val="00F900"/>
          </a:solidFill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bin"/>
              <a:buNone/>
            </a:pPr>
            <a:r>
              <a:rPr lang="en" sz="2600" u="none" strike="noStrike" cap="none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Input</a:t>
            </a:r>
          </a:p>
        </p:txBody>
      </p:sp>
      <p:sp>
        <p:nvSpPr>
          <p:cNvPr id="252" name="Shape 252"/>
          <p:cNvSpPr/>
          <p:nvPr/>
        </p:nvSpPr>
        <p:spPr>
          <a:xfrm>
            <a:off x="7554685" y="3913958"/>
            <a:ext cx="1366199" cy="612299"/>
          </a:xfrm>
          <a:prstGeom prst="rect">
            <a:avLst/>
          </a:prstGeom>
          <a:solidFill>
            <a:srgbClr val="FF9300"/>
          </a:solidFill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bin"/>
              <a:buNone/>
            </a:pPr>
            <a:r>
              <a:rPr lang="en" sz="2600" u="none" strike="noStrike" cap="none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Output</a:t>
            </a:r>
          </a:p>
        </p:txBody>
      </p:sp>
      <p:sp>
        <p:nvSpPr>
          <p:cNvPr id="253" name="Shape 253"/>
          <p:cNvSpPr/>
          <p:nvPr/>
        </p:nvSpPr>
        <p:spPr>
          <a:xfrm>
            <a:off x="2690275" y="2659925"/>
            <a:ext cx="1522499" cy="612299"/>
          </a:xfrm>
          <a:prstGeom prst="rect">
            <a:avLst/>
          </a:prstGeom>
          <a:solidFill>
            <a:srgbClr val="FF40FF"/>
          </a:solidFill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2400" u="none" strike="noStrike" cap="none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Code/Data</a:t>
            </a:r>
          </a:p>
        </p:txBody>
      </p:sp>
      <p:sp>
        <p:nvSpPr>
          <p:cNvPr id="254" name="Shape 254"/>
          <p:cNvSpPr/>
          <p:nvPr/>
        </p:nvSpPr>
        <p:spPr>
          <a:xfrm>
            <a:off x="5461500" y="2086375"/>
            <a:ext cx="1601099" cy="612299"/>
          </a:xfrm>
          <a:prstGeom prst="rect">
            <a:avLst/>
          </a:prstGeom>
          <a:solidFill>
            <a:srgbClr val="FF40FF"/>
          </a:solidFill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2400" u="none" strike="noStrike" cap="none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Code/Data</a:t>
            </a:r>
          </a:p>
        </p:txBody>
      </p:sp>
      <p:sp>
        <p:nvSpPr>
          <p:cNvPr id="255" name="Shape 255"/>
          <p:cNvSpPr/>
          <p:nvPr/>
        </p:nvSpPr>
        <p:spPr>
          <a:xfrm>
            <a:off x="5099948" y="920925"/>
            <a:ext cx="1560299" cy="612299"/>
          </a:xfrm>
          <a:prstGeom prst="rect">
            <a:avLst/>
          </a:prstGeom>
          <a:solidFill>
            <a:srgbClr val="FF40FF"/>
          </a:solidFill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2400" u="none" strike="noStrike" cap="none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Code/Data</a:t>
            </a:r>
          </a:p>
        </p:txBody>
      </p:sp>
      <p:cxnSp>
        <p:nvCxnSpPr>
          <p:cNvPr id="256" name="Shape 256"/>
          <p:cNvCxnSpPr/>
          <p:nvPr/>
        </p:nvCxnSpPr>
        <p:spPr>
          <a:xfrm flipH="1">
            <a:off x="4516749" y="1159098"/>
            <a:ext cx="634800" cy="579899"/>
          </a:xfrm>
          <a:prstGeom prst="straightConnector1">
            <a:avLst/>
          </a:prstGeom>
          <a:noFill/>
          <a:ln w="38100" cap="flat" cmpd="sng">
            <a:solidFill>
              <a:srgbClr val="FF40FF"/>
            </a:solidFill>
            <a:prstDash val="solid"/>
            <a:miter/>
            <a:headEnd type="triangle" w="lg" len="lg"/>
            <a:tailEnd type="none" w="med" len="med"/>
          </a:ln>
        </p:spPr>
      </p:cxnSp>
      <p:cxnSp>
        <p:nvCxnSpPr>
          <p:cNvPr id="257" name="Shape 257"/>
          <p:cNvCxnSpPr/>
          <p:nvPr/>
        </p:nvCxnSpPr>
        <p:spPr>
          <a:xfrm rot="10800000" flipH="1">
            <a:off x="4486140" y="1535713"/>
            <a:ext cx="837000" cy="376799"/>
          </a:xfrm>
          <a:prstGeom prst="straightConnector1">
            <a:avLst/>
          </a:prstGeom>
          <a:noFill/>
          <a:ln w="38100" cap="flat" cmpd="sng">
            <a:solidFill>
              <a:srgbClr val="FF40FF"/>
            </a:solidFill>
            <a:prstDash val="solid"/>
            <a:miter/>
            <a:headEnd type="triangle" w="lg" len="lg"/>
            <a:tailEnd type="none" w="med" len="med"/>
          </a:ln>
        </p:spPr>
      </p:cxnSp>
      <p:cxnSp>
        <p:nvCxnSpPr>
          <p:cNvPr id="258" name="Shape 258"/>
          <p:cNvCxnSpPr/>
          <p:nvPr/>
        </p:nvCxnSpPr>
        <p:spPr>
          <a:xfrm rot="10800000" flipH="1">
            <a:off x="3670478" y="2067008"/>
            <a:ext cx="42899" cy="579600"/>
          </a:xfrm>
          <a:prstGeom prst="straightConnector1">
            <a:avLst/>
          </a:prstGeom>
          <a:noFill/>
          <a:ln w="38100" cap="flat" cmpd="sng">
            <a:solidFill>
              <a:srgbClr val="FF40FF"/>
            </a:solidFill>
            <a:prstDash val="solid"/>
            <a:miter/>
            <a:headEnd type="triangle" w="lg" len="lg"/>
            <a:tailEnd type="none" w="med" len="med"/>
          </a:ln>
        </p:spPr>
      </p:cxnSp>
      <p:cxnSp>
        <p:nvCxnSpPr>
          <p:cNvPr id="259" name="Shape 259"/>
          <p:cNvCxnSpPr/>
          <p:nvPr/>
        </p:nvCxnSpPr>
        <p:spPr>
          <a:xfrm rot="10800000">
            <a:off x="4443118" y="2018856"/>
            <a:ext cx="1062600" cy="309000"/>
          </a:xfrm>
          <a:prstGeom prst="straightConnector1">
            <a:avLst/>
          </a:prstGeom>
          <a:noFill/>
          <a:ln w="38100" cap="flat" cmpd="sng">
            <a:solidFill>
              <a:srgbClr val="FF40FF"/>
            </a:solidFill>
            <a:prstDash val="solid"/>
            <a:miter/>
            <a:headEnd type="triangle" w="lg" len="lg"/>
            <a:tailEnd type="none" w="med" len="med"/>
          </a:ln>
        </p:spPr>
      </p:cxnSp>
      <p:cxnSp>
        <p:nvCxnSpPr>
          <p:cNvPr id="260" name="Shape 260"/>
          <p:cNvCxnSpPr/>
          <p:nvPr/>
        </p:nvCxnSpPr>
        <p:spPr>
          <a:xfrm flipH="1">
            <a:off x="3831544" y="2086377"/>
            <a:ext cx="225299" cy="521699"/>
          </a:xfrm>
          <a:prstGeom prst="straightConnector1">
            <a:avLst/>
          </a:prstGeom>
          <a:noFill/>
          <a:ln w="38100" cap="flat" cmpd="sng">
            <a:solidFill>
              <a:srgbClr val="FF40FF"/>
            </a:solidFill>
            <a:prstDash val="solid"/>
            <a:miter/>
            <a:headEnd type="triangle" w="lg" len="lg"/>
            <a:tailEnd type="none" w="med" len="med"/>
          </a:ln>
        </p:spPr>
      </p:cxnSp>
      <p:cxnSp>
        <p:nvCxnSpPr>
          <p:cNvPr id="261" name="Shape 261"/>
          <p:cNvCxnSpPr/>
          <p:nvPr/>
        </p:nvCxnSpPr>
        <p:spPr>
          <a:xfrm rot="10800000">
            <a:off x="1695600" y="1081906"/>
            <a:ext cx="1352400" cy="453899"/>
          </a:xfrm>
          <a:prstGeom prst="straightConnector1">
            <a:avLst/>
          </a:prstGeom>
          <a:noFill/>
          <a:ln w="76200" cap="flat" cmpd="sng">
            <a:solidFill>
              <a:srgbClr val="00F900"/>
            </a:solidFill>
            <a:prstDash val="solid"/>
            <a:miter/>
            <a:headEnd type="triangle" w="lg" len="lg"/>
            <a:tailEnd type="none" w="med" len="med"/>
          </a:ln>
        </p:spPr>
      </p:cxnSp>
      <p:cxnSp>
        <p:nvCxnSpPr>
          <p:cNvPr id="262" name="Shape 262"/>
          <p:cNvCxnSpPr/>
          <p:nvPr/>
        </p:nvCxnSpPr>
        <p:spPr>
          <a:xfrm rot="10800000">
            <a:off x="6257050" y="2810763"/>
            <a:ext cx="1180500" cy="1265399"/>
          </a:xfrm>
          <a:prstGeom prst="straightConnector1">
            <a:avLst/>
          </a:prstGeom>
          <a:noFill/>
          <a:ln w="76200" cap="flat" cmpd="sng">
            <a:solidFill>
              <a:srgbClr val="FF9300"/>
            </a:solidFill>
            <a:prstDash val="solid"/>
            <a:miter/>
            <a:headEnd type="triangle" w="lg" len="lg"/>
            <a:tailEnd type="none" w="med" len="med"/>
          </a:ln>
        </p:spPr>
      </p:cxnSp>
      <p:sp>
        <p:nvSpPr>
          <p:cNvPr id="263" name="Shape 263"/>
          <p:cNvSpPr/>
          <p:nvPr/>
        </p:nvSpPr>
        <p:spPr>
          <a:xfrm>
            <a:off x="-35175" y="181250"/>
            <a:ext cx="4947000" cy="4800600"/>
          </a:xfrm>
          <a:prstGeom prst="rect">
            <a:avLst/>
          </a:prstGeom>
          <a:solidFill>
            <a:srgbClr val="000000">
              <a:alpha val="68630"/>
            </a:srgbClr>
          </a:solidFill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bin"/>
              <a:buNone/>
            </a:pPr>
            <a:endParaRPr sz="2300" u="none" strike="noStrike" cap="none">
              <a:solidFill>
                <a:srgbClr val="FFFFFF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sp>
        <p:nvSpPr>
          <p:cNvPr id="264" name="Shape 264"/>
          <p:cNvSpPr/>
          <p:nvPr/>
        </p:nvSpPr>
        <p:spPr>
          <a:xfrm>
            <a:off x="6848525" y="328200"/>
            <a:ext cx="1462799" cy="1557600"/>
          </a:xfrm>
          <a:prstGeom prst="rect">
            <a:avLst/>
          </a:prstGeom>
          <a:solidFill>
            <a:srgbClr val="000000">
              <a:alpha val="68630"/>
            </a:srgbClr>
          </a:solidFill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bin"/>
              <a:buNone/>
            </a:pPr>
            <a:endParaRPr sz="2300" u="none" strike="noStrike" cap="none">
              <a:solidFill>
                <a:srgbClr val="FFFFFF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sp>
        <p:nvSpPr>
          <p:cNvPr id="265" name="Shape 265"/>
          <p:cNvSpPr/>
          <p:nvPr/>
        </p:nvSpPr>
        <p:spPr>
          <a:xfrm>
            <a:off x="4911825" y="1876150"/>
            <a:ext cx="4046999" cy="3154799"/>
          </a:xfrm>
          <a:prstGeom prst="rect">
            <a:avLst/>
          </a:prstGeom>
          <a:solidFill>
            <a:srgbClr val="000000">
              <a:alpha val="68630"/>
            </a:srgbClr>
          </a:solidFill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bin"/>
              <a:buNone/>
            </a:pPr>
            <a:endParaRPr sz="2300" u="none" strike="noStrike" cap="none">
              <a:solidFill>
                <a:srgbClr val="FFFFFF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sp>
        <p:nvSpPr>
          <p:cNvPr id="266" name="Shape 266"/>
          <p:cNvSpPr/>
          <p:nvPr/>
        </p:nvSpPr>
        <p:spPr>
          <a:xfrm>
            <a:off x="4757057" y="132261"/>
            <a:ext cx="1812600" cy="485099"/>
          </a:xfrm>
          <a:prstGeom prst="rect">
            <a:avLst/>
          </a:prstGeom>
          <a:solidFill>
            <a:srgbClr val="000000">
              <a:alpha val="68630"/>
            </a:srgbClr>
          </a:solidFill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bin"/>
              <a:buNone/>
            </a:pPr>
            <a:endParaRPr sz="2300" u="none" strike="noStrike" cap="none">
              <a:solidFill>
                <a:srgbClr val="FFFFFF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sp>
        <p:nvSpPr>
          <p:cNvPr id="267" name="Shape 267"/>
          <p:cNvSpPr/>
          <p:nvPr/>
        </p:nvSpPr>
        <p:spPr>
          <a:xfrm>
            <a:off x="54162" y="3164477"/>
            <a:ext cx="2275200" cy="1606800"/>
          </a:xfrm>
          <a:prstGeom prst="rect">
            <a:avLst/>
          </a:prstGeom>
          <a:noFill/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2000" u="none" strike="noStrike" cap="none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Objects hide detail - they allow us to ignore the detail of the “rest of the program”.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2" name="Shape 27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72342" y="411479"/>
            <a:ext cx="5513700" cy="3754800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Shape 273"/>
          <p:cNvSpPr/>
          <p:nvPr/>
        </p:nvSpPr>
        <p:spPr>
          <a:xfrm>
            <a:off x="2978575" y="1440175"/>
            <a:ext cx="1522499" cy="612299"/>
          </a:xfrm>
          <a:prstGeom prst="rect">
            <a:avLst/>
          </a:prstGeom>
          <a:solidFill>
            <a:srgbClr val="FF40FF"/>
          </a:solidFill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2400" u="none" strike="noStrike" cap="none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Code/Data</a:t>
            </a:r>
          </a:p>
        </p:txBody>
      </p:sp>
      <p:sp>
        <p:nvSpPr>
          <p:cNvPr id="274" name="Shape 274"/>
          <p:cNvSpPr/>
          <p:nvPr/>
        </p:nvSpPr>
        <p:spPr>
          <a:xfrm>
            <a:off x="162895" y="715191"/>
            <a:ext cx="1366199" cy="612299"/>
          </a:xfrm>
          <a:prstGeom prst="rect">
            <a:avLst/>
          </a:prstGeom>
          <a:solidFill>
            <a:srgbClr val="00F900"/>
          </a:solidFill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bin"/>
              <a:buNone/>
            </a:pPr>
            <a:r>
              <a:rPr lang="en" sz="2600" u="none" strike="noStrike" cap="none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Input</a:t>
            </a:r>
          </a:p>
        </p:txBody>
      </p:sp>
      <p:sp>
        <p:nvSpPr>
          <p:cNvPr id="275" name="Shape 275"/>
          <p:cNvSpPr/>
          <p:nvPr/>
        </p:nvSpPr>
        <p:spPr>
          <a:xfrm>
            <a:off x="7554685" y="3913958"/>
            <a:ext cx="1366199" cy="612299"/>
          </a:xfrm>
          <a:prstGeom prst="rect">
            <a:avLst/>
          </a:prstGeom>
          <a:solidFill>
            <a:srgbClr val="FF9300"/>
          </a:solidFill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bin"/>
              <a:buNone/>
            </a:pPr>
            <a:r>
              <a:rPr lang="en" sz="2600" u="none" strike="noStrike" cap="none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Output</a:t>
            </a:r>
          </a:p>
        </p:txBody>
      </p:sp>
      <p:sp>
        <p:nvSpPr>
          <p:cNvPr id="276" name="Shape 276"/>
          <p:cNvSpPr/>
          <p:nvPr/>
        </p:nvSpPr>
        <p:spPr>
          <a:xfrm>
            <a:off x="2690275" y="2659925"/>
            <a:ext cx="1522499" cy="612299"/>
          </a:xfrm>
          <a:prstGeom prst="rect">
            <a:avLst/>
          </a:prstGeom>
          <a:solidFill>
            <a:srgbClr val="FF40FF"/>
          </a:solidFill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2400" u="none" strike="noStrike" cap="none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Code/Data</a:t>
            </a:r>
          </a:p>
        </p:txBody>
      </p:sp>
      <p:sp>
        <p:nvSpPr>
          <p:cNvPr id="277" name="Shape 277"/>
          <p:cNvSpPr/>
          <p:nvPr/>
        </p:nvSpPr>
        <p:spPr>
          <a:xfrm>
            <a:off x="5461500" y="2086375"/>
            <a:ext cx="1601099" cy="612299"/>
          </a:xfrm>
          <a:prstGeom prst="rect">
            <a:avLst/>
          </a:prstGeom>
          <a:solidFill>
            <a:srgbClr val="FF40FF"/>
          </a:solidFill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2400" u="none" strike="noStrike" cap="none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Code/Data</a:t>
            </a:r>
          </a:p>
        </p:txBody>
      </p:sp>
      <p:sp>
        <p:nvSpPr>
          <p:cNvPr id="278" name="Shape 278"/>
          <p:cNvSpPr/>
          <p:nvPr/>
        </p:nvSpPr>
        <p:spPr>
          <a:xfrm>
            <a:off x="5099948" y="920925"/>
            <a:ext cx="1560299" cy="612299"/>
          </a:xfrm>
          <a:prstGeom prst="rect">
            <a:avLst/>
          </a:prstGeom>
          <a:solidFill>
            <a:srgbClr val="FF40FF"/>
          </a:solidFill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2400" u="none" strike="noStrike" cap="none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Code/Data</a:t>
            </a:r>
          </a:p>
        </p:txBody>
      </p:sp>
      <p:cxnSp>
        <p:nvCxnSpPr>
          <p:cNvPr id="279" name="Shape 279"/>
          <p:cNvCxnSpPr/>
          <p:nvPr/>
        </p:nvCxnSpPr>
        <p:spPr>
          <a:xfrm flipH="1">
            <a:off x="4516749" y="1159098"/>
            <a:ext cx="634800" cy="579899"/>
          </a:xfrm>
          <a:prstGeom prst="straightConnector1">
            <a:avLst/>
          </a:prstGeom>
          <a:noFill/>
          <a:ln w="38100" cap="flat" cmpd="sng">
            <a:solidFill>
              <a:srgbClr val="FF40FF"/>
            </a:solidFill>
            <a:prstDash val="solid"/>
            <a:miter/>
            <a:headEnd type="triangle" w="lg" len="lg"/>
            <a:tailEnd type="none" w="med" len="med"/>
          </a:ln>
        </p:spPr>
      </p:cxnSp>
      <p:cxnSp>
        <p:nvCxnSpPr>
          <p:cNvPr id="280" name="Shape 280"/>
          <p:cNvCxnSpPr/>
          <p:nvPr/>
        </p:nvCxnSpPr>
        <p:spPr>
          <a:xfrm rot="10800000" flipH="1">
            <a:off x="4486140" y="1535713"/>
            <a:ext cx="837000" cy="376799"/>
          </a:xfrm>
          <a:prstGeom prst="straightConnector1">
            <a:avLst/>
          </a:prstGeom>
          <a:noFill/>
          <a:ln w="38100" cap="flat" cmpd="sng">
            <a:solidFill>
              <a:srgbClr val="FF40FF"/>
            </a:solidFill>
            <a:prstDash val="solid"/>
            <a:miter/>
            <a:headEnd type="triangle" w="lg" len="lg"/>
            <a:tailEnd type="none" w="med" len="med"/>
          </a:ln>
        </p:spPr>
      </p:cxnSp>
      <p:cxnSp>
        <p:nvCxnSpPr>
          <p:cNvPr id="281" name="Shape 281"/>
          <p:cNvCxnSpPr/>
          <p:nvPr/>
        </p:nvCxnSpPr>
        <p:spPr>
          <a:xfrm rot="10800000" flipH="1">
            <a:off x="3670478" y="2067008"/>
            <a:ext cx="42899" cy="579600"/>
          </a:xfrm>
          <a:prstGeom prst="straightConnector1">
            <a:avLst/>
          </a:prstGeom>
          <a:noFill/>
          <a:ln w="38100" cap="flat" cmpd="sng">
            <a:solidFill>
              <a:srgbClr val="FF40FF"/>
            </a:solidFill>
            <a:prstDash val="solid"/>
            <a:miter/>
            <a:headEnd type="triangle" w="lg" len="lg"/>
            <a:tailEnd type="none" w="med" len="med"/>
          </a:ln>
        </p:spPr>
      </p:cxnSp>
      <p:cxnSp>
        <p:nvCxnSpPr>
          <p:cNvPr id="282" name="Shape 282"/>
          <p:cNvCxnSpPr/>
          <p:nvPr/>
        </p:nvCxnSpPr>
        <p:spPr>
          <a:xfrm rot="10800000">
            <a:off x="4443118" y="2018856"/>
            <a:ext cx="1062600" cy="309000"/>
          </a:xfrm>
          <a:prstGeom prst="straightConnector1">
            <a:avLst/>
          </a:prstGeom>
          <a:noFill/>
          <a:ln w="38100" cap="flat" cmpd="sng">
            <a:solidFill>
              <a:srgbClr val="FF40FF"/>
            </a:solidFill>
            <a:prstDash val="solid"/>
            <a:miter/>
            <a:headEnd type="triangle" w="lg" len="lg"/>
            <a:tailEnd type="none" w="med" len="med"/>
          </a:ln>
        </p:spPr>
      </p:cxnSp>
      <p:cxnSp>
        <p:nvCxnSpPr>
          <p:cNvPr id="283" name="Shape 283"/>
          <p:cNvCxnSpPr/>
          <p:nvPr/>
        </p:nvCxnSpPr>
        <p:spPr>
          <a:xfrm flipH="1">
            <a:off x="3831544" y="2086377"/>
            <a:ext cx="225299" cy="521699"/>
          </a:xfrm>
          <a:prstGeom prst="straightConnector1">
            <a:avLst/>
          </a:prstGeom>
          <a:noFill/>
          <a:ln w="38100" cap="flat" cmpd="sng">
            <a:solidFill>
              <a:srgbClr val="FF40FF"/>
            </a:solidFill>
            <a:prstDash val="solid"/>
            <a:miter/>
            <a:headEnd type="triangle" w="lg" len="lg"/>
            <a:tailEnd type="none" w="med" len="med"/>
          </a:ln>
        </p:spPr>
      </p:cxnSp>
      <p:cxnSp>
        <p:nvCxnSpPr>
          <p:cNvPr id="284" name="Shape 284"/>
          <p:cNvCxnSpPr/>
          <p:nvPr/>
        </p:nvCxnSpPr>
        <p:spPr>
          <a:xfrm rot="10800000">
            <a:off x="1695600" y="1081906"/>
            <a:ext cx="1352400" cy="453899"/>
          </a:xfrm>
          <a:prstGeom prst="straightConnector1">
            <a:avLst/>
          </a:prstGeom>
          <a:noFill/>
          <a:ln w="76200" cap="flat" cmpd="sng">
            <a:solidFill>
              <a:srgbClr val="00F900"/>
            </a:solidFill>
            <a:prstDash val="solid"/>
            <a:miter/>
            <a:headEnd type="triangle" w="lg" len="lg"/>
            <a:tailEnd type="none" w="med" len="med"/>
          </a:ln>
        </p:spPr>
      </p:cxnSp>
      <p:cxnSp>
        <p:nvCxnSpPr>
          <p:cNvPr id="285" name="Shape 285"/>
          <p:cNvCxnSpPr/>
          <p:nvPr/>
        </p:nvCxnSpPr>
        <p:spPr>
          <a:xfrm rot="10800000">
            <a:off x="6257050" y="2810763"/>
            <a:ext cx="1180500" cy="1265399"/>
          </a:xfrm>
          <a:prstGeom prst="straightConnector1">
            <a:avLst/>
          </a:prstGeom>
          <a:noFill/>
          <a:ln w="76200" cap="flat" cmpd="sng">
            <a:solidFill>
              <a:srgbClr val="FF9300"/>
            </a:solidFill>
            <a:prstDash val="solid"/>
            <a:miter/>
            <a:headEnd type="triangle" w="lg" len="lg"/>
            <a:tailEnd type="none" w="med" len="med"/>
          </a:ln>
        </p:spPr>
      </p:cxnSp>
      <p:sp>
        <p:nvSpPr>
          <p:cNvPr id="286" name="Shape 286"/>
          <p:cNvSpPr/>
          <p:nvPr/>
        </p:nvSpPr>
        <p:spPr>
          <a:xfrm>
            <a:off x="4904014" y="617220"/>
            <a:ext cx="1964999" cy="1268699"/>
          </a:xfrm>
          <a:prstGeom prst="rect">
            <a:avLst/>
          </a:prstGeom>
          <a:solidFill>
            <a:srgbClr val="000000">
              <a:alpha val="68630"/>
            </a:srgbClr>
          </a:solidFill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bin"/>
              <a:buNone/>
            </a:pPr>
            <a:endParaRPr sz="2300" u="none" strike="noStrike" cap="none">
              <a:solidFill>
                <a:srgbClr val="FFFFFF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sp>
        <p:nvSpPr>
          <p:cNvPr id="287" name="Shape 287"/>
          <p:cNvSpPr/>
          <p:nvPr/>
        </p:nvSpPr>
        <p:spPr>
          <a:xfrm>
            <a:off x="54162" y="3007722"/>
            <a:ext cx="2328820" cy="1712060"/>
          </a:xfrm>
          <a:prstGeom prst="rect">
            <a:avLst/>
          </a:prstGeom>
          <a:noFill/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2000" u="none" strike="noStrike" cap="none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Objects hide detail - they allow the “rest of the program” to ignore the detail about “us”.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Shape 292"/>
          <p:cNvSpPr txBox="1">
            <a:spLocks noGrp="1"/>
          </p:cNvSpPr>
          <p:nvPr>
            <p:ph type="title"/>
          </p:nvPr>
        </p:nvSpPr>
        <p:spPr>
          <a:xfrm>
            <a:off x="650081" y="428625"/>
            <a:ext cx="6906510" cy="1000069"/>
          </a:xfrm>
          <a:prstGeom prst="rect">
            <a:avLst/>
          </a:prstGeom>
          <a:noFill/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25000"/>
              <a:buFont typeface="Cabin"/>
              <a:buNone/>
            </a:pPr>
            <a:r>
              <a:rPr lang="en" sz="4700" u="none" strike="noStrike" cap="none">
                <a:solidFill>
                  <a:srgbClr val="FFD966"/>
                </a:solidFill>
                <a:sym typeface="Cabin"/>
              </a:rPr>
              <a:t>Definitions</a:t>
            </a:r>
          </a:p>
        </p:txBody>
      </p:sp>
      <p:sp>
        <p:nvSpPr>
          <p:cNvPr id="293" name="Shape 293"/>
          <p:cNvSpPr txBox="1">
            <a:spLocks noGrp="1"/>
          </p:cNvSpPr>
          <p:nvPr>
            <p:ph type="body" idx="1"/>
          </p:nvPr>
        </p:nvSpPr>
        <p:spPr>
          <a:xfrm>
            <a:off x="672250" y="1428694"/>
            <a:ext cx="7836750" cy="2969523"/>
          </a:xfrm>
          <a:prstGeom prst="rect">
            <a:avLst/>
          </a:prstGeom>
          <a:noFill/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457200" marR="0" lvl="0" indent="-374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Cabin"/>
            </a:pPr>
            <a:r>
              <a:rPr lang="en" sz="2300" u="none" strike="noStrike" cap="none" dirty="0">
                <a:solidFill>
                  <a:srgbClr val="FF9300"/>
                </a:solidFill>
                <a:sym typeface="Cabin"/>
              </a:rPr>
              <a:t>Class</a:t>
            </a:r>
            <a:r>
              <a:rPr lang="en" sz="2300" u="none" strike="noStrike" cap="none" dirty="0">
                <a:solidFill>
                  <a:srgbClr val="FFFFFF"/>
                </a:solidFill>
                <a:sym typeface="Cabin"/>
              </a:rPr>
              <a:t> - a </a:t>
            </a:r>
            <a:r>
              <a:rPr lang="en" sz="2300" u="none" strike="noStrike" cap="none" dirty="0" smtClean="0">
                <a:solidFill>
                  <a:srgbClr val="FFFFFF"/>
                </a:solidFill>
                <a:sym typeface="Cabin"/>
              </a:rPr>
              <a:t>template</a:t>
            </a:r>
          </a:p>
          <a:p>
            <a:pPr marL="457200" marR="0" lvl="0" indent="-37465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ct val="100000"/>
              <a:buFont typeface="Cabin"/>
            </a:pPr>
            <a:r>
              <a:rPr lang="en" sz="2300" u="none" strike="noStrike" cap="none" dirty="0" smtClean="0">
                <a:solidFill>
                  <a:srgbClr val="FF9300"/>
                </a:solidFill>
                <a:sym typeface="Cabin"/>
              </a:rPr>
              <a:t>Method or Message </a:t>
            </a:r>
            <a:r>
              <a:rPr lang="en" sz="2300" u="none" strike="noStrike" cap="none" dirty="0" smtClean="0">
                <a:solidFill>
                  <a:srgbClr val="FFFFFF"/>
                </a:solidFill>
                <a:sym typeface="Cabin"/>
              </a:rPr>
              <a:t>- A defined capability of a class </a:t>
            </a:r>
            <a:endParaRPr lang="en-US" sz="2300" dirty="0" smtClean="0">
              <a:solidFill>
                <a:srgbClr val="FFFFFF"/>
              </a:solidFill>
              <a:sym typeface="Cabin"/>
            </a:endParaRPr>
          </a:p>
          <a:p>
            <a:pPr marL="457200" marR="0" lvl="0" indent="-37465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ct val="100000"/>
              <a:buFont typeface="Cabin"/>
            </a:pPr>
            <a:r>
              <a:rPr lang="en" sz="2300" u="none" strike="noStrike" cap="none" dirty="0" smtClean="0">
                <a:solidFill>
                  <a:srgbClr val="FF9300"/>
                </a:solidFill>
                <a:sym typeface="Cabin"/>
              </a:rPr>
              <a:t>Field </a:t>
            </a:r>
            <a:r>
              <a:rPr lang="en" sz="2300" u="none" strike="noStrike" cap="none" dirty="0">
                <a:solidFill>
                  <a:srgbClr val="FF9300"/>
                </a:solidFill>
                <a:sym typeface="Cabin"/>
              </a:rPr>
              <a:t>or attribute</a:t>
            </a:r>
            <a:r>
              <a:rPr lang="en" sz="2300" u="none" strike="noStrike" cap="none" dirty="0">
                <a:solidFill>
                  <a:srgbClr val="FFFFFF"/>
                </a:solidFill>
                <a:sym typeface="Cabin"/>
              </a:rPr>
              <a:t>- A bit of data in a </a:t>
            </a:r>
            <a:r>
              <a:rPr lang="en" sz="2300" u="none" strike="noStrike" cap="none" dirty="0" smtClean="0">
                <a:solidFill>
                  <a:srgbClr val="FFFFFF"/>
                </a:solidFill>
                <a:sym typeface="Cabin"/>
              </a:rPr>
              <a:t>class</a:t>
            </a:r>
            <a:endParaRPr lang="en" sz="2300" u="none" strike="noStrike" cap="none" dirty="0">
              <a:solidFill>
                <a:srgbClr val="FFFFFF"/>
              </a:solidFill>
              <a:sym typeface="Cabin"/>
            </a:endParaRPr>
          </a:p>
          <a:p>
            <a:pPr marL="457200" marR="0" lvl="0" indent="-37465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ct val="100000"/>
              <a:buFont typeface="Cabin"/>
            </a:pPr>
            <a:r>
              <a:rPr lang="en" sz="2300" u="none" strike="noStrike" cap="none" dirty="0">
                <a:solidFill>
                  <a:srgbClr val="FF9300"/>
                </a:solidFill>
                <a:sym typeface="Cabin"/>
              </a:rPr>
              <a:t>Object or Instance</a:t>
            </a:r>
            <a:r>
              <a:rPr lang="en" sz="2300" u="none" strike="noStrike" cap="none" dirty="0">
                <a:solidFill>
                  <a:srgbClr val="FFFFFF"/>
                </a:solidFill>
                <a:sym typeface="Cabin"/>
              </a:rPr>
              <a:t> - A particular instance of a class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666750"/>
            <a:ext cx="1498600" cy="99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Shape 299"/>
          <p:cNvSpPr txBox="1">
            <a:spLocks noGrp="1"/>
          </p:cNvSpPr>
          <p:nvPr>
            <p:ph type="title"/>
          </p:nvPr>
        </p:nvSpPr>
        <p:spPr>
          <a:xfrm>
            <a:off x="650081" y="428625"/>
            <a:ext cx="6210001" cy="1000069"/>
          </a:xfrm>
          <a:prstGeom prst="rect">
            <a:avLst/>
          </a:prstGeom>
          <a:noFill/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4700" u="none" strike="noStrike" cap="none">
                <a:solidFill>
                  <a:srgbClr val="FFFFFF"/>
                </a:solidFill>
                <a:sym typeface="Cabin"/>
              </a:rPr>
              <a:t>Terminology: </a:t>
            </a:r>
            <a:r>
              <a:rPr lang="en" sz="4700" u="none" strike="noStrike" cap="none">
                <a:solidFill>
                  <a:srgbClr val="FF9300"/>
                </a:solidFill>
                <a:sym typeface="Cabin"/>
              </a:rPr>
              <a:t>Class</a:t>
            </a:r>
          </a:p>
        </p:txBody>
      </p:sp>
      <p:sp>
        <p:nvSpPr>
          <p:cNvPr id="300" name="Shape 300"/>
          <p:cNvSpPr/>
          <p:nvPr/>
        </p:nvSpPr>
        <p:spPr>
          <a:xfrm>
            <a:off x="729075" y="4693096"/>
            <a:ext cx="7874700" cy="352800"/>
          </a:xfrm>
          <a:prstGeom prst="rect">
            <a:avLst/>
          </a:prstGeom>
          <a:noFill/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2300" u="none" strike="noStrike" cap="none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http://</a:t>
            </a:r>
            <a:r>
              <a:rPr lang="en" sz="2300" u="none" strike="noStrike" cap="none" dirty="0" err="1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en.wikipedia.org</a:t>
            </a:r>
            <a:r>
              <a:rPr lang="en" sz="2300" u="none" strike="noStrike" cap="none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/wiki/Object-</a:t>
            </a:r>
            <a:r>
              <a:rPr lang="en" sz="2300" u="none" strike="noStrike" cap="none" dirty="0" err="1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oriented_programming</a:t>
            </a:r>
            <a:endParaRPr lang="en" sz="2300" u="none" strike="noStrike" cap="none" dirty="0">
              <a:solidFill>
                <a:srgbClr val="FFFFFF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sp>
        <p:nvSpPr>
          <p:cNvPr id="301" name="Shape 301"/>
          <p:cNvSpPr/>
          <p:nvPr/>
        </p:nvSpPr>
        <p:spPr>
          <a:xfrm>
            <a:off x="729076" y="1665288"/>
            <a:ext cx="7930242" cy="2574249"/>
          </a:xfrm>
          <a:prstGeom prst="rect">
            <a:avLst/>
          </a:prstGeom>
          <a:noFill/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2000" u="none" strike="noStrike" cap="none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Defines the abstract characteristics of a thing (object), including the thing's characteristics (its attributes, </a:t>
            </a:r>
            <a:r>
              <a:rPr lang="en" sz="2000" u="none" strike="noStrike" cap="none" dirty="0">
                <a:solidFill>
                  <a:srgbClr val="1DFF63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fields</a:t>
            </a:r>
            <a:r>
              <a:rPr lang="en" sz="2000" u="none" strike="noStrike" cap="none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or </a:t>
            </a:r>
            <a:r>
              <a:rPr lang="en" sz="2000" u="none" strike="noStrike" cap="none" dirty="0">
                <a:solidFill>
                  <a:srgbClr val="1FFF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properties</a:t>
            </a:r>
            <a:r>
              <a:rPr lang="en" sz="2000" u="none" strike="noStrike" cap="none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) and the thing's behaviors (the things it can do, or </a:t>
            </a:r>
            <a:r>
              <a:rPr lang="en" sz="2000" u="none" strike="noStrike" cap="none" dirty="0">
                <a:solidFill>
                  <a:srgbClr val="1FFF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methods</a:t>
            </a:r>
            <a:r>
              <a:rPr lang="en" sz="2000" u="none" strike="noStrike" cap="none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, operations or features). One might say that a </a:t>
            </a:r>
            <a:r>
              <a:rPr lang="en" sz="2000" u="none" strike="noStrike" cap="none" dirty="0">
                <a:solidFill>
                  <a:srgbClr val="FF93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class</a:t>
            </a:r>
            <a:r>
              <a:rPr lang="en" sz="2000" u="none" strike="noStrike" cap="none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is a </a:t>
            </a:r>
            <a:r>
              <a:rPr lang="en" sz="2000" u="none" strike="noStrike" cap="none" dirty="0">
                <a:solidFill>
                  <a:srgbClr val="FF93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blueprint</a:t>
            </a:r>
            <a:r>
              <a:rPr lang="en" sz="2000" u="none" strike="noStrike" cap="none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or factory that describes the nature of something. For example, the </a:t>
            </a:r>
            <a:r>
              <a:rPr lang="en" sz="2000" u="none" strike="noStrike" cap="none" dirty="0">
                <a:solidFill>
                  <a:srgbClr val="FF93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class</a:t>
            </a:r>
            <a:r>
              <a:rPr lang="en" sz="2000" u="none" strike="noStrike" cap="none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Dog would consist of traits shared by all dogs, such as breed and fur color (characteristics), and the ability to bark and sit (behaviors).</a:t>
            </a:r>
          </a:p>
        </p:txBody>
      </p:sp>
      <p:pic>
        <p:nvPicPr>
          <p:cNvPr id="7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666750"/>
            <a:ext cx="1498600" cy="99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Shape 316"/>
          <p:cNvSpPr txBox="1">
            <a:spLocks noGrp="1"/>
          </p:cNvSpPr>
          <p:nvPr>
            <p:ph type="title"/>
          </p:nvPr>
        </p:nvSpPr>
        <p:spPr>
          <a:xfrm>
            <a:off x="650081" y="428625"/>
            <a:ext cx="6203301" cy="1000069"/>
          </a:xfrm>
          <a:prstGeom prst="rect">
            <a:avLst/>
          </a:prstGeom>
          <a:noFill/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4700" u="none" strike="noStrike" cap="none">
                <a:solidFill>
                  <a:srgbClr val="FFFFFF"/>
                </a:solidFill>
                <a:sym typeface="Cabin"/>
              </a:rPr>
              <a:t>Terminology: </a:t>
            </a:r>
            <a:r>
              <a:rPr lang="en" sz="4700" u="none" strike="noStrike" cap="none">
                <a:solidFill>
                  <a:srgbClr val="FF40FF"/>
                </a:solidFill>
                <a:sym typeface="Cabin"/>
              </a:rPr>
              <a:t>Instance</a:t>
            </a:r>
          </a:p>
        </p:txBody>
      </p:sp>
      <p:sp>
        <p:nvSpPr>
          <p:cNvPr id="317" name="Shape 317"/>
          <p:cNvSpPr/>
          <p:nvPr/>
        </p:nvSpPr>
        <p:spPr>
          <a:xfrm>
            <a:off x="375800" y="4696585"/>
            <a:ext cx="8510400" cy="352800"/>
          </a:xfrm>
          <a:prstGeom prst="rect">
            <a:avLst/>
          </a:prstGeom>
          <a:noFill/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2200" u="none" strike="noStrike" cap="none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http://</a:t>
            </a:r>
            <a:r>
              <a:rPr lang="en" sz="2200" u="none" strike="noStrike" cap="none" dirty="0" err="1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en.wikipedia.org</a:t>
            </a:r>
            <a:r>
              <a:rPr lang="en" sz="2200" u="none" strike="noStrike" cap="none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/wiki/Object-</a:t>
            </a:r>
            <a:r>
              <a:rPr lang="en" sz="2200" u="none" strike="noStrike" cap="none" dirty="0" err="1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oriented_programming</a:t>
            </a:r>
            <a:endParaRPr lang="en" sz="2200" u="none" strike="noStrike" cap="none" dirty="0">
              <a:solidFill>
                <a:srgbClr val="FFFFFF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sp>
        <p:nvSpPr>
          <p:cNvPr id="318" name="Shape 318"/>
          <p:cNvSpPr/>
          <p:nvPr/>
        </p:nvSpPr>
        <p:spPr>
          <a:xfrm>
            <a:off x="729076" y="1873175"/>
            <a:ext cx="7930242" cy="2033963"/>
          </a:xfrm>
          <a:prstGeom prst="rect">
            <a:avLst/>
          </a:prstGeom>
          <a:noFill/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2300" u="none" strike="noStrike" cap="none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One can have an </a:t>
            </a:r>
            <a:r>
              <a:rPr lang="en" sz="2300" u="none" strike="noStrike" cap="none">
                <a:solidFill>
                  <a:srgbClr val="FF4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instance</a:t>
            </a:r>
            <a:r>
              <a:rPr lang="en" sz="2300" u="none" strike="noStrike" cap="none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of a class or a particular object. The </a:t>
            </a:r>
            <a:r>
              <a:rPr lang="en" sz="2300" u="none" strike="noStrike" cap="none">
                <a:solidFill>
                  <a:srgbClr val="FF4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instance</a:t>
            </a:r>
            <a:r>
              <a:rPr lang="en" sz="2300" u="none" strike="noStrike" cap="none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is the actual object created at runtime. In programmer jargon, the Lassie object is an </a:t>
            </a:r>
            <a:r>
              <a:rPr lang="en" sz="2300" u="none" strike="noStrike" cap="none">
                <a:solidFill>
                  <a:srgbClr val="FF4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instance</a:t>
            </a:r>
            <a:r>
              <a:rPr lang="en" sz="2300" u="none" strike="noStrike" cap="none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of the Dog class. The set of values of the attributes of a particular </a:t>
            </a:r>
            <a:r>
              <a:rPr lang="en" sz="2300" u="none" strike="noStrike" cap="none">
                <a:solidFill>
                  <a:srgbClr val="FF4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object</a:t>
            </a:r>
            <a:r>
              <a:rPr lang="en" sz="2300" u="none" strike="noStrike" cap="none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is called its </a:t>
            </a:r>
            <a:r>
              <a:rPr lang="en" sz="2300" u="none" strike="noStrike" cap="none">
                <a:solidFill>
                  <a:srgbClr val="1FFF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state</a:t>
            </a:r>
            <a:r>
              <a:rPr lang="en" sz="2300" u="none" strike="noStrike" cap="none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. The </a:t>
            </a:r>
            <a:r>
              <a:rPr lang="en" sz="2300" u="none" strike="noStrike" cap="none">
                <a:solidFill>
                  <a:srgbClr val="FF4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object</a:t>
            </a:r>
            <a:r>
              <a:rPr lang="en" sz="2300" u="none" strike="noStrike" cap="none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consists of state and the behavior that's defined in the object's class.</a:t>
            </a:r>
          </a:p>
        </p:txBody>
      </p:sp>
      <p:sp>
        <p:nvSpPr>
          <p:cNvPr id="319" name="Shape 319"/>
          <p:cNvSpPr/>
          <p:nvPr/>
        </p:nvSpPr>
        <p:spPr>
          <a:xfrm>
            <a:off x="663824" y="4171125"/>
            <a:ext cx="7894799" cy="298800"/>
          </a:xfrm>
          <a:prstGeom prst="rect">
            <a:avLst/>
          </a:prstGeom>
          <a:noFill/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B00"/>
              </a:buClr>
              <a:buSzPct val="25000"/>
              <a:buFont typeface="Cabin"/>
              <a:buNone/>
            </a:pPr>
            <a:r>
              <a:rPr lang="en" sz="1900" u="none" strike="noStrike" cap="none">
                <a:solidFill>
                  <a:srgbClr val="FFFB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Object and Instance are often used interchangeably.</a:t>
            </a:r>
          </a:p>
        </p:txBody>
      </p:sp>
      <p:pic>
        <p:nvPicPr>
          <p:cNvPr id="8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666750"/>
            <a:ext cx="1498600" cy="99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Shape 325"/>
          <p:cNvSpPr txBox="1">
            <a:spLocks noGrp="1"/>
          </p:cNvSpPr>
          <p:nvPr>
            <p:ph type="title"/>
          </p:nvPr>
        </p:nvSpPr>
        <p:spPr>
          <a:xfrm>
            <a:off x="650081" y="428625"/>
            <a:ext cx="6138646" cy="1000069"/>
          </a:xfrm>
          <a:prstGeom prst="rect">
            <a:avLst/>
          </a:prstGeom>
          <a:noFill/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4700" u="none" strike="noStrike" cap="none">
                <a:solidFill>
                  <a:srgbClr val="FFFFFF"/>
                </a:solidFill>
                <a:sym typeface="Cabin"/>
              </a:rPr>
              <a:t>Terminology: </a:t>
            </a:r>
            <a:r>
              <a:rPr lang="en" sz="4700" u="none" strike="noStrike" cap="none">
                <a:solidFill>
                  <a:srgbClr val="00F900"/>
                </a:solidFill>
                <a:sym typeface="Cabin"/>
              </a:rPr>
              <a:t>Method</a:t>
            </a:r>
          </a:p>
        </p:txBody>
      </p:sp>
      <p:sp>
        <p:nvSpPr>
          <p:cNvPr id="327" name="Shape 327"/>
          <p:cNvSpPr/>
          <p:nvPr/>
        </p:nvSpPr>
        <p:spPr>
          <a:xfrm>
            <a:off x="729076" y="1930037"/>
            <a:ext cx="7930242" cy="1920239"/>
          </a:xfrm>
          <a:prstGeom prst="rect">
            <a:avLst/>
          </a:prstGeom>
          <a:noFill/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2000" u="none" strike="noStrike" cap="none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An object's abilities. In language, </a:t>
            </a:r>
            <a:r>
              <a:rPr lang="en" sz="2000" u="none" strike="noStrike" cap="none" dirty="0">
                <a:solidFill>
                  <a:srgbClr val="00F9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methods</a:t>
            </a:r>
            <a:r>
              <a:rPr lang="en" sz="2000" u="none" strike="noStrike" cap="none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are verbs. Lassie, being a Dog, has the ability to bark. So bark() is one of Lassie's methods. She may have other </a:t>
            </a:r>
            <a:r>
              <a:rPr lang="en" sz="2000" u="none" strike="noStrike" cap="none" dirty="0">
                <a:solidFill>
                  <a:srgbClr val="00F9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methods</a:t>
            </a:r>
            <a:r>
              <a:rPr lang="en" sz="2000" u="none" strike="noStrike" cap="none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as well, for example sit() or eat() or walk() or </a:t>
            </a:r>
            <a:r>
              <a:rPr lang="en" sz="2000" u="none" strike="noStrike" cap="none" dirty="0" err="1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save_timmy</a:t>
            </a:r>
            <a:r>
              <a:rPr lang="en" sz="2000" u="none" strike="noStrike" cap="none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(). Within the program, using a </a:t>
            </a:r>
            <a:r>
              <a:rPr lang="en" sz="2000" u="none" strike="noStrike" cap="none" dirty="0">
                <a:solidFill>
                  <a:srgbClr val="00F9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method</a:t>
            </a:r>
            <a:r>
              <a:rPr lang="en" sz="2000" u="none" strike="noStrike" cap="none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usually affects only one particular object; all Dogs can bark, but you need only one particular dog to do the barking</a:t>
            </a:r>
          </a:p>
        </p:txBody>
      </p:sp>
      <p:sp>
        <p:nvSpPr>
          <p:cNvPr id="328" name="Shape 328"/>
          <p:cNvSpPr/>
          <p:nvPr/>
        </p:nvSpPr>
        <p:spPr>
          <a:xfrm>
            <a:off x="849075" y="4066155"/>
            <a:ext cx="7576199" cy="298800"/>
          </a:xfrm>
          <a:prstGeom prst="rect">
            <a:avLst/>
          </a:prstGeom>
          <a:noFill/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B00"/>
              </a:buClr>
              <a:buSzPct val="25000"/>
              <a:buFont typeface="Cabin"/>
              <a:buNone/>
            </a:pPr>
            <a:r>
              <a:rPr lang="en" sz="1900" u="none" strike="noStrike" cap="none">
                <a:solidFill>
                  <a:srgbClr val="FFFB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Method and Message are often used interchangeably.</a:t>
            </a:r>
          </a:p>
        </p:txBody>
      </p:sp>
      <p:pic>
        <p:nvPicPr>
          <p:cNvPr id="8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666750"/>
            <a:ext cx="1498600" cy="99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hape 317"/>
          <p:cNvSpPr/>
          <p:nvPr/>
        </p:nvSpPr>
        <p:spPr>
          <a:xfrm>
            <a:off x="375800" y="4696585"/>
            <a:ext cx="8510400" cy="352800"/>
          </a:xfrm>
          <a:prstGeom prst="rect">
            <a:avLst/>
          </a:prstGeom>
          <a:noFill/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2200" u="none" strike="noStrike" cap="none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http://</a:t>
            </a:r>
            <a:r>
              <a:rPr lang="en" sz="2200" u="none" strike="noStrike" cap="none" dirty="0" err="1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en.wikipedia.org</a:t>
            </a:r>
            <a:r>
              <a:rPr lang="en" sz="2200" u="none" strike="noStrike" cap="none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/wiki/Object-</a:t>
            </a:r>
            <a:r>
              <a:rPr lang="en" sz="2200" u="none" strike="noStrike" cap="none" dirty="0" err="1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oriented_programming</a:t>
            </a:r>
            <a:endParaRPr lang="en" sz="2200" u="none" strike="noStrike" cap="none" dirty="0">
              <a:solidFill>
                <a:srgbClr val="FFFFFF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>
                <a:solidFill>
                  <a:srgbClr val="FFC000"/>
                </a:solidFill>
              </a:rPr>
              <a:t>Some Python Objects</a:t>
            </a:r>
            <a:endParaRPr lang="en-US" sz="4800" dirty="0">
              <a:solidFill>
                <a:srgbClr val="FFC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96348" y="1567786"/>
            <a:ext cx="1678391" cy="26810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94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&gt;&gt;&gt; x = '</a:t>
            </a:r>
            <a:r>
              <a:rPr lang="en-US" sz="1294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abc</a:t>
            </a:r>
            <a:r>
              <a:rPr lang="en-US" sz="1294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'</a:t>
            </a:r>
          </a:p>
          <a:p>
            <a:r>
              <a:rPr lang="en-US" sz="1294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&gt;&gt;&gt; type(x)</a:t>
            </a:r>
          </a:p>
          <a:p>
            <a:r>
              <a:rPr lang="en-US" sz="1294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&lt;</a:t>
            </a:r>
            <a:r>
              <a:rPr lang="en-US" sz="1294" dirty="0">
                <a:solidFill>
                  <a:srgbClr val="00FA00"/>
                </a:solidFill>
                <a:latin typeface="Courier" charset="0"/>
                <a:ea typeface="Courier" charset="0"/>
                <a:cs typeface="Courier" charset="0"/>
              </a:rPr>
              <a:t>class</a:t>
            </a:r>
            <a:r>
              <a:rPr lang="en-US" sz="1294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 '</a:t>
            </a:r>
            <a:r>
              <a:rPr lang="en-US" sz="1294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str</a:t>
            </a:r>
            <a:r>
              <a:rPr lang="en-US" sz="1294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'&gt;</a:t>
            </a:r>
          </a:p>
          <a:p>
            <a:r>
              <a:rPr lang="en-US" sz="1294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&gt;&gt;&gt; type(2.5)</a:t>
            </a:r>
          </a:p>
          <a:p>
            <a:r>
              <a:rPr lang="en-US" sz="1294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&lt;</a:t>
            </a:r>
            <a:r>
              <a:rPr lang="en-US" sz="1294" dirty="0">
                <a:solidFill>
                  <a:srgbClr val="00FA00"/>
                </a:solidFill>
                <a:latin typeface="Courier" charset="0"/>
                <a:ea typeface="Courier" charset="0"/>
                <a:cs typeface="Courier" charset="0"/>
              </a:rPr>
              <a:t>class</a:t>
            </a:r>
            <a:r>
              <a:rPr lang="en-US" sz="1294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 'float'&gt;</a:t>
            </a:r>
          </a:p>
          <a:p>
            <a:r>
              <a:rPr lang="en-US" sz="1294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&gt;&gt;&gt; type(2)</a:t>
            </a:r>
          </a:p>
          <a:p>
            <a:r>
              <a:rPr lang="en-US" sz="1294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&lt;</a:t>
            </a:r>
            <a:r>
              <a:rPr lang="en-US" sz="1294" dirty="0">
                <a:solidFill>
                  <a:srgbClr val="00FA00"/>
                </a:solidFill>
                <a:latin typeface="Courier" charset="0"/>
                <a:ea typeface="Courier" charset="0"/>
                <a:cs typeface="Courier" charset="0"/>
              </a:rPr>
              <a:t>class </a:t>
            </a:r>
            <a:r>
              <a:rPr lang="en-US" sz="1294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'</a:t>
            </a:r>
            <a:r>
              <a:rPr lang="en-US" sz="1294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int</a:t>
            </a:r>
            <a:r>
              <a:rPr lang="en-US" sz="1294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'&gt;</a:t>
            </a:r>
          </a:p>
          <a:p>
            <a:r>
              <a:rPr lang="en-US" sz="1294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&gt;&gt;&gt; y = list()</a:t>
            </a:r>
          </a:p>
          <a:p>
            <a:r>
              <a:rPr lang="en-US" sz="1294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&gt;&gt;&gt; type(y)</a:t>
            </a:r>
          </a:p>
          <a:p>
            <a:r>
              <a:rPr lang="en-US" sz="1294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&lt;</a:t>
            </a:r>
            <a:r>
              <a:rPr lang="en-US" sz="1294" dirty="0">
                <a:solidFill>
                  <a:srgbClr val="00FA00"/>
                </a:solidFill>
                <a:latin typeface="Courier" charset="0"/>
                <a:ea typeface="Courier" charset="0"/>
                <a:cs typeface="Courier" charset="0"/>
              </a:rPr>
              <a:t>class </a:t>
            </a:r>
            <a:r>
              <a:rPr lang="en-US" sz="1294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'list'&gt;</a:t>
            </a:r>
          </a:p>
          <a:p>
            <a:r>
              <a:rPr lang="en-US" sz="1294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&gt;&gt;&gt; z = </a:t>
            </a:r>
            <a:r>
              <a:rPr lang="en-US" sz="1294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dict</a:t>
            </a:r>
            <a:r>
              <a:rPr lang="en-US" sz="1294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()</a:t>
            </a:r>
          </a:p>
          <a:p>
            <a:r>
              <a:rPr lang="en-US" sz="1294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&gt;&gt;&gt; type(z)</a:t>
            </a:r>
          </a:p>
          <a:p>
            <a:r>
              <a:rPr lang="en-US" sz="1294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&lt;</a:t>
            </a:r>
            <a:r>
              <a:rPr lang="en-US" sz="1294" dirty="0">
                <a:solidFill>
                  <a:srgbClr val="00FA00"/>
                </a:solidFill>
                <a:latin typeface="Courier" charset="0"/>
                <a:ea typeface="Courier" charset="0"/>
                <a:cs typeface="Courier" charset="0"/>
              </a:rPr>
              <a:t>class</a:t>
            </a:r>
            <a:r>
              <a:rPr lang="en-US" sz="1294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 '</a:t>
            </a:r>
            <a:r>
              <a:rPr lang="en-US" sz="1294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dict</a:t>
            </a:r>
            <a:r>
              <a:rPr lang="en-US" sz="1294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'&gt;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507985" y="1384274"/>
            <a:ext cx="5235111" cy="3278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94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&gt;&gt;&gt; </a:t>
            </a:r>
            <a:r>
              <a:rPr lang="en-US" sz="1294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dir</a:t>
            </a:r>
            <a:r>
              <a:rPr lang="en-US" sz="1294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(x)</a:t>
            </a:r>
          </a:p>
          <a:p>
            <a:r>
              <a:rPr lang="en-US" sz="1294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[ </a:t>
            </a:r>
            <a:r>
              <a:rPr lang="is-IS" sz="1294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… </a:t>
            </a:r>
            <a:r>
              <a:rPr lang="en-US" sz="1294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'capitalize', '</a:t>
            </a:r>
            <a:r>
              <a:rPr lang="en-US" sz="1294" dirty="0" err="1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casefold</a:t>
            </a:r>
            <a:r>
              <a:rPr lang="en-US" sz="1294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', 'center', 'count', 'encode', '</a:t>
            </a:r>
            <a:r>
              <a:rPr lang="en-US" sz="1294" dirty="0" err="1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endswith</a:t>
            </a:r>
            <a:r>
              <a:rPr lang="en-US" sz="1294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', '</a:t>
            </a:r>
            <a:r>
              <a:rPr lang="en-US" sz="1294" dirty="0" err="1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expandtabs</a:t>
            </a:r>
            <a:r>
              <a:rPr lang="en-US" sz="1294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', 'find', 'format', </a:t>
            </a:r>
            <a:r>
              <a:rPr lang="is-IS" sz="1294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… </a:t>
            </a:r>
            <a:r>
              <a:rPr lang="en-US" sz="1294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'lower', '</a:t>
            </a:r>
            <a:r>
              <a:rPr lang="en-US" sz="1294" dirty="0" err="1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lstrip</a:t>
            </a:r>
            <a:r>
              <a:rPr lang="en-US" sz="1294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', '</a:t>
            </a:r>
            <a:r>
              <a:rPr lang="en-US" sz="1294" dirty="0" err="1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maketrans</a:t>
            </a:r>
            <a:r>
              <a:rPr lang="en-US" sz="1294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', 'partition', 'replace', '</a:t>
            </a:r>
            <a:r>
              <a:rPr lang="en-US" sz="1294" dirty="0" err="1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rfind</a:t>
            </a:r>
            <a:r>
              <a:rPr lang="en-US" sz="1294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', '</a:t>
            </a:r>
            <a:r>
              <a:rPr lang="en-US" sz="1294" dirty="0" err="1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rindex</a:t>
            </a:r>
            <a:r>
              <a:rPr lang="en-US" sz="1294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', '</a:t>
            </a:r>
            <a:r>
              <a:rPr lang="en-US" sz="1294" dirty="0" err="1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rjust</a:t>
            </a:r>
            <a:r>
              <a:rPr lang="en-US" sz="1294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', '</a:t>
            </a:r>
            <a:r>
              <a:rPr lang="en-US" sz="1294" dirty="0" err="1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rpartition</a:t>
            </a:r>
            <a:r>
              <a:rPr lang="en-US" sz="1294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', '</a:t>
            </a:r>
            <a:r>
              <a:rPr lang="en-US" sz="1294" dirty="0" err="1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rsplit</a:t>
            </a:r>
            <a:r>
              <a:rPr lang="en-US" sz="1294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', '</a:t>
            </a:r>
            <a:r>
              <a:rPr lang="en-US" sz="1294" dirty="0" err="1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rstrip</a:t>
            </a:r>
            <a:r>
              <a:rPr lang="en-US" sz="1294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', 'split', '</a:t>
            </a:r>
            <a:r>
              <a:rPr lang="en-US" sz="1294" dirty="0" err="1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splitlines</a:t>
            </a:r>
            <a:r>
              <a:rPr lang="en-US" sz="1294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', '</a:t>
            </a:r>
            <a:r>
              <a:rPr lang="en-US" sz="1294" dirty="0" err="1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startswith</a:t>
            </a:r>
            <a:r>
              <a:rPr lang="en-US" sz="1294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', 'strip', '</a:t>
            </a:r>
            <a:r>
              <a:rPr lang="en-US" sz="1294" dirty="0" err="1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swapcase</a:t>
            </a:r>
            <a:r>
              <a:rPr lang="en-US" sz="1294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', 'title', 'translate', 'upper', '</a:t>
            </a:r>
            <a:r>
              <a:rPr lang="en-US" sz="1294" dirty="0" err="1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zfill</a:t>
            </a:r>
            <a:r>
              <a:rPr lang="en-US" sz="1294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'</a:t>
            </a:r>
            <a:r>
              <a:rPr lang="en-US" sz="1294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]</a:t>
            </a:r>
          </a:p>
          <a:p>
            <a:r>
              <a:rPr lang="en-US" sz="1294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&gt;&gt;&gt; </a:t>
            </a:r>
            <a:r>
              <a:rPr lang="en-US" sz="1294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dir</a:t>
            </a:r>
            <a:r>
              <a:rPr lang="en-US" sz="1294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(y)</a:t>
            </a:r>
          </a:p>
          <a:p>
            <a:r>
              <a:rPr lang="en-US" sz="1294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[</a:t>
            </a:r>
            <a:r>
              <a:rPr lang="is-IS" sz="1294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… </a:t>
            </a:r>
            <a:r>
              <a:rPr lang="en-US" sz="1294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'append', 'clear', 'copy', 'count', 'extend', 'index', 'insert', 'pop', 'remove', 'reverse', 'sort']</a:t>
            </a:r>
          </a:p>
          <a:p>
            <a:r>
              <a:rPr lang="en-US" sz="1294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&gt;&gt;&gt; </a:t>
            </a:r>
            <a:r>
              <a:rPr lang="en-US" sz="1294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dir</a:t>
            </a:r>
            <a:r>
              <a:rPr lang="en-US" sz="1294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(z)</a:t>
            </a:r>
          </a:p>
          <a:p>
            <a:r>
              <a:rPr lang="is-IS" sz="1294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[…</a:t>
            </a:r>
            <a:r>
              <a:rPr lang="en-US" sz="1294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, </a:t>
            </a:r>
            <a:r>
              <a:rPr lang="en-US" sz="1294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'clear', 'copy', '</a:t>
            </a:r>
            <a:r>
              <a:rPr lang="en-US" sz="1294" dirty="0" err="1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fromkeys</a:t>
            </a:r>
            <a:r>
              <a:rPr lang="en-US" sz="1294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', 'get', 'items', 'keys', 'pop', '</a:t>
            </a:r>
            <a:r>
              <a:rPr lang="en-US" sz="1294" dirty="0" err="1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popitem</a:t>
            </a:r>
            <a:r>
              <a:rPr lang="en-US" sz="1294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', '</a:t>
            </a:r>
            <a:r>
              <a:rPr lang="en-US" sz="1294" dirty="0" err="1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setdefault</a:t>
            </a:r>
            <a:r>
              <a:rPr lang="en-US" sz="1294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', 'update', 'values']</a:t>
            </a:r>
          </a:p>
        </p:txBody>
      </p:sp>
    </p:spTree>
    <p:extLst>
      <p:ext uri="{BB962C8B-B14F-4D97-AF65-F5344CB8AC3E}">
        <p14:creationId xmlns:p14="http://schemas.microsoft.com/office/powerpoint/2010/main" val="12380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Shape 334"/>
          <p:cNvSpPr txBox="1">
            <a:spLocks noGrp="1"/>
          </p:cNvSpPr>
          <p:nvPr>
            <p:ph type="title"/>
          </p:nvPr>
        </p:nvSpPr>
        <p:spPr>
          <a:xfrm>
            <a:off x="650082" y="864394"/>
            <a:ext cx="4593558" cy="1735931"/>
          </a:xfrm>
          <a:prstGeom prst="rect">
            <a:avLst/>
          </a:prstGeom>
          <a:noFill/>
          <a:ln>
            <a:noFill/>
          </a:ln>
        </p:spPr>
        <p:txBody>
          <a:bodyPr lIns="21050" tIns="21050" rIns="21050" bIns="2105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25000"/>
              <a:buFont typeface="Cabin"/>
              <a:buNone/>
            </a:pPr>
            <a:r>
              <a:rPr lang="en" sz="4700" u="none" strike="noStrike" cap="none" dirty="0" smtClean="0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A Sample Class</a:t>
            </a:r>
            <a:endParaRPr lang="en" sz="4700" u="none" strike="noStrike" cap="none" dirty="0">
              <a:solidFill>
                <a:srgbClr val="FFD966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2998" y="1423113"/>
            <a:ext cx="3533505" cy="2354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Shape 340"/>
          <p:cNvSpPr/>
          <p:nvPr/>
        </p:nvSpPr>
        <p:spPr>
          <a:xfrm>
            <a:off x="2807825" y="532603"/>
            <a:ext cx="3087000" cy="4136695"/>
          </a:xfrm>
          <a:prstGeom prst="rect">
            <a:avLst/>
          </a:prstGeom>
          <a:noFill/>
          <a:ln w="12700" cap="flat" cmpd="sng">
            <a:solidFill>
              <a:srgbClr val="FFFB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2000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  <a:r>
              <a:rPr lang="en" sz="2000" u="none" strike="noStrike" cap="none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class</a:t>
            </a:r>
            <a:r>
              <a:rPr lang="en" sz="2000" u="none" strike="noStrike" cap="none" dirty="0">
                <a:solidFill>
                  <a:srgbClr val="FF26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  <a:r>
              <a:rPr lang="en" sz="2000" u="none" strike="noStrike" cap="none" dirty="0" err="1" smtClean="0">
                <a:solidFill>
                  <a:srgbClr val="00FD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PartyAnimal</a:t>
            </a:r>
            <a:r>
              <a:rPr lang="en" sz="2000" u="none" strike="noStrike" cap="none" dirty="0" smtClean="0">
                <a:solidFill>
                  <a:srgbClr val="00FD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:</a:t>
            </a:r>
            <a:endParaRPr lang="en" sz="2000" u="none" strike="noStrike" cap="none" dirty="0">
              <a:solidFill>
                <a:srgbClr val="00FDFF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B00"/>
              </a:buClr>
              <a:buSzPct val="25000"/>
              <a:buFont typeface="Cabin"/>
              <a:buNone/>
            </a:pPr>
            <a:r>
              <a:rPr lang="en" sz="2000" u="none" strike="noStrike" cap="none" dirty="0">
                <a:solidFill>
                  <a:srgbClr val="FFFB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   x = 0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bin"/>
              <a:buNone/>
            </a:pPr>
            <a:endParaRPr sz="2000" u="none" strike="noStrike" cap="none" dirty="0">
              <a:solidFill>
                <a:srgbClr val="FFFFFF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900"/>
              </a:buClr>
              <a:buSzPct val="25000"/>
              <a:buFont typeface="Cabin"/>
              <a:buNone/>
            </a:pPr>
            <a:r>
              <a:rPr lang="en" sz="2000" u="none" strike="noStrike" cap="none" dirty="0">
                <a:solidFill>
                  <a:srgbClr val="00F9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   </a:t>
            </a:r>
            <a:r>
              <a:rPr lang="en" sz="2000" u="none" strike="noStrike" cap="none" dirty="0" err="1">
                <a:solidFill>
                  <a:srgbClr val="00F9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def</a:t>
            </a:r>
            <a:r>
              <a:rPr lang="en" sz="2000" u="none" strike="noStrike" cap="none" dirty="0">
                <a:solidFill>
                  <a:srgbClr val="00F9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party(self) 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900"/>
              </a:buClr>
              <a:buSzPct val="25000"/>
              <a:buFont typeface="Cabin"/>
              <a:buNone/>
            </a:pPr>
            <a:r>
              <a:rPr lang="en" sz="2000" u="none" strike="noStrike" cap="none" dirty="0">
                <a:solidFill>
                  <a:srgbClr val="00F9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     </a:t>
            </a:r>
            <a:r>
              <a:rPr lang="en" sz="2000" u="none" strike="noStrike" cap="none" dirty="0" err="1">
                <a:solidFill>
                  <a:srgbClr val="00F9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self.x</a:t>
            </a:r>
            <a:r>
              <a:rPr lang="en" sz="2000" u="none" strike="noStrike" cap="none" dirty="0">
                <a:solidFill>
                  <a:srgbClr val="00F9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= </a:t>
            </a:r>
            <a:r>
              <a:rPr lang="en" sz="2000" u="none" strike="noStrike" cap="none" dirty="0" err="1">
                <a:solidFill>
                  <a:srgbClr val="00F9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self.x</a:t>
            </a:r>
            <a:r>
              <a:rPr lang="en" sz="2000" u="none" strike="noStrike" cap="none" dirty="0">
                <a:solidFill>
                  <a:srgbClr val="00F9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+ 1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900"/>
              </a:buClr>
              <a:buSzPct val="25000"/>
              <a:buFont typeface="Cabin"/>
              <a:buNone/>
            </a:pPr>
            <a:r>
              <a:rPr lang="en" sz="2000" u="none" strike="noStrike" cap="none" dirty="0">
                <a:solidFill>
                  <a:srgbClr val="00F9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     </a:t>
            </a:r>
            <a:r>
              <a:rPr lang="en" sz="2000" u="none" strike="noStrike" cap="none" dirty="0" smtClean="0">
                <a:solidFill>
                  <a:srgbClr val="00F9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print</a:t>
            </a:r>
            <a:r>
              <a:rPr lang="en-US" sz="2000" u="none" strike="noStrike" cap="none" dirty="0" smtClean="0">
                <a:solidFill>
                  <a:srgbClr val="00F9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(</a:t>
            </a:r>
            <a:r>
              <a:rPr lang="en" sz="2000" u="none" strike="noStrike" cap="none" dirty="0" smtClean="0">
                <a:solidFill>
                  <a:srgbClr val="00F9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"So </a:t>
            </a:r>
            <a:r>
              <a:rPr lang="en" sz="2000" u="none" strike="noStrike" cap="none" dirty="0">
                <a:solidFill>
                  <a:srgbClr val="00F9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far",</a:t>
            </a:r>
            <a:r>
              <a:rPr lang="en" sz="2000" u="none" strike="noStrike" cap="none" dirty="0" err="1" smtClean="0">
                <a:solidFill>
                  <a:srgbClr val="00F9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self.x</a:t>
            </a:r>
            <a:r>
              <a:rPr lang="en-US" sz="2000" u="none" strike="noStrike" cap="none" dirty="0" smtClean="0">
                <a:solidFill>
                  <a:srgbClr val="00F9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)</a:t>
            </a:r>
            <a:endParaRPr lang="en" sz="2000" u="none" strike="noStrike" cap="none" dirty="0">
              <a:solidFill>
                <a:srgbClr val="00F900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bin"/>
              <a:buNone/>
            </a:pPr>
            <a:endParaRPr sz="2000" u="none" strike="noStrike" cap="none" dirty="0">
              <a:solidFill>
                <a:srgbClr val="FFFFFF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300"/>
              </a:buClr>
              <a:buSzPct val="25000"/>
              <a:buFont typeface="Cabin"/>
              <a:buNone/>
            </a:pPr>
            <a:r>
              <a:rPr lang="en" sz="2000" dirty="0">
                <a:solidFill>
                  <a:srgbClr val="FF93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  <a:r>
              <a:rPr lang="en" sz="2000" u="none" strike="noStrike" cap="none" dirty="0">
                <a:solidFill>
                  <a:srgbClr val="FF93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an = </a:t>
            </a:r>
            <a:r>
              <a:rPr lang="en" sz="2000" u="none" strike="noStrike" cap="none" dirty="0" err="1">
                <a:solidFill>
                  <a:srgbClr val="FF93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PartyAnimal</a:t>
            </a:r>
            <a:r>
              <a:rPr lang="en" sz="2000" u="none" strike="noStrike" cap="none" dirty="0">
                <a:solidFill>
                  <a:srgbClr val="FF93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()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bin"/>
              <a:buNone/>
            </a:pPr>
            <a:endParaRPr sz="2000" u="none" strike="noStrike" cap="none" dirty="0">
              <a:solidFill>
                <a:srgbClr val="FF9300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40FF"/>
              </a:buClr>
              <a:buSzPct val="25000"/>
              <a:buFont typeface="Cabin"/>
              <a:buNone/>
            </a:pPr>
            <a:r>
              <a:rPr lang="en" sz="2000" dirty="0">
                <a:solidFill>
                  <a:srgbClr val="FF4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  <a:r>
              <a:rPr lang="en" sz="2000" u="none" strike="noStrike" cap="none" dirty="0" err="1">
                <a:solidFill>
                  <a:srgbClr val="FF4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an.party</a:t>
            </a:r>
            <a:r>
              <a:rPr lang="en" sz="2000" u="none" strike="noStrike" cap="none" dirty="0">
                <a:solidFill>
                  <a:srgbClr val="FF4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()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40FF"/>
              </a:buClr>
              <a:buSzPct val="25000"/>
              <a:buFont typeface="Cabin"/>
              <a:buNone/>
            </a:pPr>
            <a:r>
              <a:rPr lang="en" sz="2000" dirty="0">
                <a:solidFill>
                  <a:srgbClr val="FF4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  <a:r>
              <a:rPr lang="en" sz="2000" u="none" strike="noStrike" cap="none" dirty="0" err="1">
                <a:solidFill>
                  <a:srgbClr val="FF4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an.party</a:t>
            </a:r>
            <a:r>
              <a:rPr lang="en" sz="2000" u="none" strike="noStrike" cap="none" dirty="0">
                <a:solidFill>
                  <a:srgbClr val="FF4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()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40FF"/>
              </a:buClr>
              <a:buSzPct val="25000"/>
              <a:buFont typeface="Cabin"/>
              <a:buNone/>
            </a:pPr>
            <a:r>
              <a:rPr lang="en" sz="2000" dirty="0">
                <a:solidFill>
                  <a:srgbClr val="FF4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  <a:r>
              <a:rPr lang="en" sz="2000" u="none" strike="noStrike" cap="none" dirty="0" err="1">
                <a:solidFill>
                  <a:srgbClr val="FF4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an.party</a:t>
            </a:r>
            <a:r>
              <a:rPr lang="en" sz="2000" u="none" strike="noStrike" cap="none" dirty="0">
                <a:solidFill>
                  <a:srgbClr val="FF4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()</a:t>
            </a:r>
          </a:p>
        </p:txBody>
      </p:sp>
      <p:sp>
        <p:nvSpPr>
          <p:cNvPr id="341" name="Shape 341"/>
          <p:cNvSpPr/>
          <p:nvPr/>
        </p:nvSpPr>
        <p:spPr>
          <a:xfrm>
            <a:off x="6161048" y="359722"/>
            <a:ext cx="2413584" cy="1036767"/>
          </a:xfrm>
          <a:prstGeom prst="rect">
            <a:avLst/>
          </a:prstGeom>
          <a:noFill/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DFF"/>
              </a:buClr>
              <a:buSzPct val="25000"/>
              <a:buFont typeface="Cabin"/>
              <a:buNone/>
            </a:pPr>
            <a:r>
              <a:rPr lang="en" sz="2000" u="none" strike="noStrike" cap="none">
                <a:solidFill>
                  <a:srgbClr val="00FD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This is the template for making </a:t>
            </a:r>
            <a:r>
              <a:rPr lang="en" sz="2000" u="none" strike="noStrike" cap="none" dirty="0" err="1">
                <a:solidFill>
                  <a:srgbClr val="00FD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PartyAnimal</a:t>
            </a:r>
            <a:r>
              <a:rPr lang="en" sz="2000" u="none" strike="noStrike" cap="none" dirty="0">
                <a:solidFill>
                  <a:srgbClr val="00FD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objects</a:t>
            </a:r>
          </a:p>
        </p:txBody>
      </p:sp>
      <p:sp>
        <p:nvSpPr>
          <p:cNvPr id="342" name="Shape 342"/>
          <p:cNvSpPr/>
          <p:nvPr/>
        </p:nvSpPr>
        <p:spPr>
          <a:xfrm>
            <a:off x="75933" y="532603"/>
            <a:ext cx="2639786" cy="666205"/>
          </a:xfrm>
          <a:prstGeom prst="rect">
            <a:avLst/>
          </a:prstGeom>
          <a:noFill/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2000" u="none" strike="noStrike" cap="none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class is a reserved word</a:t>
            </a:r>
          </a:p>
        </p:txBody>
      </p:sp>
      <p:sp>
        <p:nvSpPr>
          <p:cNvPr id="343" name="Shape 343"/>
          <p:cNvSpPr/>
          <p:nvPr/>
        </p:nvSpPr>
        <p:spPr>
          <a:xfrm>
            <a:off x="6259019" y="1592035"/>
            <a:ext cx="2541815" cy="979714"/>
          </a:xfrm>
          <a:prstGeom prst="rect">
            <a:avLst/>
          </a:prstGeom>
          <a:noFill/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B00"/>
              </a:buClr>
              <a:buSzPct val="25000"/>
              <a:buFont typeface="Cabin"/>
              <a:buNone/>
            </a:pPr>
            <a:r>
              <a:rPr lang="en" sz="2000" u="none" strike="noStrike" cap="none">
                <a:solidFill>
                  <a:srgbClr val="FFFB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Each PartyAnimal object has a bit of data</a:t>
            </a:r>
          </a:p>
        </p:txBody>
      </p:sp>
      <p:sp>
        <p:nvSpPr>
          <p:cNvPr id="344" name="Shape 344"/>
          <p:cNvSpPr/>
          <p:nvPr/>
        </p:nvSpPr>
        <p:spPr>
          <a:xfrm>
            <a:off x="75933" y="1768384"/>
            <a:ext cx="2639786" cy="979714"/>
          </a:xfrm>
          <a:prstGeom prst="rect">
            <a:avLst/>
          </a:prstGeom>
          <a:noFill/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900"/>
              </a:buClr>
              <a:buSzPct val="25000"/>
              <a:buFont typeface="Cabin"/>
              <a:buNone/>
            </a:pPr>
            <a:r>
              <a:rPr lang="en" sz="2000" u="none" strike="noStrike" cap="none">
                <a:solidFill>
                  <a:srgbClr val="00F9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Each PartyAnimal object has a bit of code</a:t>
            </a:r>
          </a:p>
        </p:txBody>
      </p:sp>
      <p:sp>
        <p:nvSpPr>
          <p:cNvPr id="345" name="Shape 345"/>
          <p:cNvSpPr/>
          <p:nvPr/>
        </p:nvSpPr>
        <p:spPr>
          <a:xfrm>
            <a:off x="6161048" y="2640076"/>
            <a:ext cx="2639786" cy="894937"/>
          </a:xfrm>
          <a:prstGeom prst="rect">
            <a:avLst/>
          </a:prstGeom>
          <a:noFill/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300"/>
              </a:buClr>
              <a:buSzPct val="25000"/>
              <a:buFont typeface="Cabin"/>
              <a:buNone/>
            </a:pPr>
            <a:r>
              <a:rPr lang="en-US" sz="2000" u="none" strike="noStrike" cap="none" smtClean="0">
                <a:solidFill>
                  <a:srgbClr val="FF93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Construct </a:t>
            </a:r>
            <a:r>
              <a:rPr lang="en" sz="2000" u="none" strike="noStrike" cap="none" dirty="0" smtClean="0">
                <a:solidFill>
                  <a:srgbClr val="FF93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a </a:t>
            </a:r>
            <a:r>
              <a:rPr lang="en" sz="2000" u="none" strike="noStrike" cap="none" dirty="0" err="1">
                <a:solidFill>
                  <a:srgbClr val="FF93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PartyAnimal</a:t>
            </a:r>
            <a:r>
              <a:rPr lang="en" sz="2000" u="none" strike="noStrike" cap="none" dirty="0">
                <a:solidFill>
                  <a:srgbClr val="FF93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  <a:r>
              <a:rPr lang="en" sz="2000" u="none" strike="noStrike" cap="none" dirty="0" smtClean="0">
                <a:solidFill>
                  <a:srgbClr val="FF93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object</a:t>
            </a:r>
            <a:r>
              <a:rPr lang="en-US" sz="2000" u="none" strike="noStrike" cap="none" dirty="0" smtClean="0">
                <a:solidFill>
                  <a:srgbClr val="FF93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and store in an</a:t>
            </a:r>
            <a:endParaRPr lang="en" sz="2000" u="none" strike="noStrike" cap="none" dirty="0">
              <a:solidFill>
                <a:srgbClr val="FF9300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sp>
        <p:nvSpPr>
          <p:cNvPr id="346" name="Shape 346"/>
          <p:cNvSpPr/>
          <p:nvPr/>
        </p:nvSpPr>
        <p:spPr>
          <a:xfrm>
            <a:off x="250105" y="3693523"/>
            <a:ext cx="2046514" cy="979714"/>
          </a:xfrm>
          <a:prstGeom prst="rect">
            <a:avLst/>
          </a:prstGeom>
          <a:noFill/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40FF"/>
              </a:buClr>
              <a:buSzPct val="25000"/>
              <a:buFont typeface="Cabin"/>
              <a:buNone/>
            </a:pPr>
            <a:r>
              <a:rPr lang="en" sz="2000" u="none" strike="noStrike" cap="none" dirty="0">
                <a:solidFill>
                  <a:srgbClr val="FF4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Tell the </a:t>
            </a:r>
            <a:r>
              <a:rPr lang="en-US" sz="2000" u="none" strike="noStrike" cap="none" dirty="0" smtClean="0">
                <a:solidFill>
                  <a:srgbClr val="FF4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an </a:t>
            </a:r>
            <a:r>
              <a:rPr lang="en" sz="2000" u="none" strike="noStrike" cap="none" dirty="0" smtClean="0">
                <a:solidFill>
                  <a:srgbClr val="FF4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object </a:t>
            </a:r>
            <a:r>
              <a:rPr lang="en" sz="2000" u="none" strike="noStrike" cap="none" dirty="0">
                <a:solidFill>
                  <a:srgbClr val="FF4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to run the party() </a:t>
            </a:r>
            <a:r>
              <a:rPr lang="en" sz="2000" u="none" strike="noStrike" cap="none" dirty="0" smtClean="0">
                <a:solidFill>
                  <a:srgbClr val="FF4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code</a:t>
            </a:r>
            <a:r>
              <a:rPr lang="en-US" sz="2000" u="none" strike="noStrike" cap="none" dirty="0" smtClean="0">
                <a:solidFill>
                  <a:srgbClr val="FF4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within it</a:t>
            </a:r>
            <a:endParaRPr lang="en" sz="2000" u="none" strike="noStrike" cap="none" dirty="0">
              <a:solidFill>
                <a:srgbClr val="FF40FF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cxnSp>
        <p:nvCxnSpPr>
          <p:cNvPr id="347" name="Shape 347"/>
          <p:cNvCxnSpPr/>
          <p:nvPr/>
        </p:nvCxnSpPr>
        <p:spPr>
          <a:xfrm>
            <a:off x="4121239" y="1198808"/>
            <a:ext cx="2296800" cy="502200"/>
          </a:xfrm>
          <a:prstGeom prst="straightConnector1">
            <a:avLst/>
          </a:prstGeom>
          <a:noFill/>
          <a:ln w="76200" cap="flat" cmpd="sng">
            <a:solidFill>
              <a:srgbClr val="FFFB00"/>
            </a:solidFill>
            <a:prstDash val="solid"/>
            <a:miter/>
            <a:headEnd type="stealth" w="lg" len="lg"/>
            <a:tailEnd type="none" w="med" len="med"/>
          </a:ln>
        </p:spPr>
      </p:cxnSp>
      <p:sp>
        <p:nvSpPr>
          <p:cNvPr id="349" name="Shape 349"/>
          <p:cNvSpPr/>
          <p:nvPr/>
        </p:nvSpPr>
        <p:spPr>
          <a:xfrm>
            <a:off x="6229735" y="3693523"/>
            <a:ext cx="2750238" cy="371969"/>
          </a:xfrm>
          <a:prstGeom prst="rect">
            <a:avLst/>
          </a:prstGeom>
          <a:noFill/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DFF"/>
              </a:buClr>
              <a:buSzPct val="25000"/>
              <a:buFont typeface="Cabin"/>
              <a:buNone/>
            </a:pPr>
            <a:r>
              <a:rPr lang="en" sz="2000" u="none" strike="noStrike" cap="none" dirty="0" err="1">
                <a:solidFill>
                  <a:srgbClr val="00FD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PartyAnimal</a:t>
            </a:r>
            <a:r>
              <a:rPr lang="en" sz="2000" u="none" strike="noStrike" cap="none" dirty="0" err="1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.</a:t>
            </a:r>
            <a:r>
              <a:rPr lang="en" sz="2000" u="none" strike="noStrike" cap="none" dirty="0" err="1">
                <a:solidFill>
                  <a:srgbClr val="00F9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party</a:t>
            </a:r>
            <a:r>
              <a:rPr lang="en" sz="2000" u="none" strike="noStrike" cap="none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(</a:t>
            </a:r>
            <a:r>
              <a:rPr lang="en" sz="2000" u="none" strike="noStrike" cap="none" dirty="0">
                <a:solidFill>
                  <a:srgbClr val="FF4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an</a:t>
            </a:r>
            <a:r>
              <a:rPr lang="en" sz="2000" u="none" strike="noStrike" cap="none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)</a:t>
            </a:r>
          </a:p>
        </p:txBody>
      </p:sp>
      <p:cxnSp>
        <p:nvCxnSpPr>
          <p:cNvPr id="350" name="Shape 350"/>
          <p:cNvCxnSpPr>
            <a:endCxn id="349" idx="1"/>
          </p:cNvCxnSpPr>
          <p:nvPr/>
        </p:nvCxnSpPr>
        <p:spPr>
          <a:xfrm flipV="1">
            <a:off x="4121239" y="3879508"/>
            <a:ext cx="2108496" cy="27474"/>
          </a:xfrm>
          <a:prstGeom prst="straightConnector1">
            <a:avLst/>
          </a:prstGeom>
          <a:noFill/>
          <a:ln w="76200" cap="flat" cmpd="sng">
            <a:solidFill>
              <a:srgbClr val="FFFB00"/>
            </a:solidFill>
            <a:prstDash val="solid"/>
            <a:miter/>
            <a:headEnd type="stealth" w="med" len="med"/>
            <a:tailEnd type="stealth" w="med" len="med"/>
          </a:ln>
        </p:spPr>
      </p:cxnSp>
      <p:cxnSp>
        <p:nvCxnSpPr>
          <p:cNvPr id="12" name="Shape 347"/>
          <p:cNvCxnSpPr>
            <a:endCxn id="345" idx="1"/>
          </p:cNvCxnSpPr>
          <p:nvPr/>
        </p:nvCxnSpPr>
        <p:spPr>
          <a:xfrm flipV="1">
            <a:off x="5108713" y="3087545"/>
            <a:ext cx="1052335" cy="3526"/>
          </a:xfrm>
          <a:prstGeom prst="straightConnector1">
            <a:avLst/>
          </a:prstGeom>
          <a:noFill/>
          <a:ln w="76200" cap="flat" cmpd="sng">
            <a:solidFill>
              <a:srgbClr val="FF9300"/>
            </a:solidFill>
            <a:prstDash val="solid"/>
            <a:miter/>
            <a:headEnd type="stealth" w="lg" len="lg"/>
            <a:tailEnd type="none" w="sm" len="sm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ct val="25000"/>
              <a:buFont typeface="Cabin"/>
              <a:buNone/>
            </a:pPr>
            <a:r>
              <a:rPr lang="en" sz="4700" u="none" strike="noStrike" cap="none" dirty="0">
                <a:solidFill>
                  <a:srgbClr val="FF0000"/>
                </a:solidFill>
                <a:sym typeface="Cabin"/>
              </a:rPr>
              <a:t>Warning</a:t>
            </a:r>
          </a:p>
        </p:txBody>
      </p:sp>
      <p:sp>
        <p:nvSpPr>
          <p:cNvPr id="150" name="Shape 150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21050" tIns="21050" rIns="21050" bIns="21050" anchor="ctr" anchorCtr="0">
            <a:normAutofit lnSpcReduction="10000"/>
          </a:bodyPr>
          <a:lstStyle/>
          <a:p>
            <a:pPr marL="457200" marR="0" lvl="0" indent="-374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Cabin"/>
            </a:pPr>
            <a:r>
              <a:rPr lang="en" sz="2300" u="none" strike="noStrike" cap="none" dirty="0">
                <a:solidFill>
                  <a:srgbClr val="FFFFFF"/>
                </a:solidFill>
                <a:sym typeface="Cabin"/>
              </a:rPr>
              <a:t>This lecture is very much about definitions and mechanics for objects</a:t>
            </a:r>
          </a:p>
          <a:p>
            <a:pPr marL="457200" marR="0" lvl="0" indent="-37465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Cabin"/>
            </a:pPr>
            <a:r>
              <a:rPr lang="en" sz="2300" u="none" strike="noStrike" cap="none" dirty="0">
                <a:solidFill>
                  <a:srgbClr val="FFFFFF"/>
                </a:solidFill>
                <a:sym typeface="Cabin"/>
              </a:rPr>
              <a:t>This lecture is a lot more about “how it works” and less about “how you use it”</a:t>
            </a:r>
          </a:p>
          <a:p>
            <a:pPr marL="457200" marR="0" lvl="0" indent="-37465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Cabin"/>
            </a:pPr>
            <a:r>
              <a:rPr lang="en" sz="2300" u="none" strike="noStrike" cap="none" dirty="0">
                <a:solidFill>
                  <a:srgbClr val="FFFFFF"/>
                </a:solidFill>
                <a:sym typeface="Cabin"/>
              </a:rPr>
              <a:t>You won’t get the entire picture until this is all looked at in the context of a real problem</a:t>
            </a:r>
          </a:p>
          <a:p>
            <a:pPr marL="457200" marR="0" lvl="0" indent="-37465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Cabin"/>
            </a:pPr>
            <a:r>
              <a:rPr lang="en" sz="2300" u="none" strike="noStrike" cap="none" dirty="0">
                <a:solidFill>
                  <a:srgbClr val="FFFFFF"/>
                </a:solidFill>
                <a:sym typeface="Cabin"/>
              </a:rPr>
              <a:t>So please suspend disbelief and learn technique for the </a:t>
            </a:r>
            <a:r>
              <a:rPr lang="en" sz="2300" u="none" strike="noStrike" cap="none">
                <a:solidFill>
                  <a:srgbClr val="FFFFFF"/>
                </a:solidFill>
                <a:sym typeface="Cabin"/>
              </a:rPr>
              <a:t>next </a:t>
            </a:r>
            <a:r>
              <a:rPr lang="en-US" sz="2300" u="none" strike="noStrike" cap="none" smtClean="0">
                <a:solidFill>
                  <a:srgbClr val="FFFFFF"/>
                </a:solidFill>
                <a:sym typeface="Cabin"/>
              </a:rPr>
              <a:t>4</a:t>
            </a:r>
            <a:r>
              <a:rPr lang="en" sz="2300" u="none" strike="noStrike" cap="none" smtClean="0">
                <a:solidFill>
                  <a:srgbClr val="FFFFFF"/>
                </a:solidFill>
                <a:sym typeface="Cabin"/>
              </a:rPr>
              <a:t>0 </a:t>
            </a:r>
            <a:r>
              <a:rPr lang="en" sz="2300" u="none" strike="noStrike" cap="none" dirty="0">
                <a:solidFill>
                  <a:srgbClr val="FFFFFF"/>
                </a:solidFill>
                <a:sym typeface="Cabin"/>
              </a:rPr>
              <a:t>or so slides</a:t>
            </a:r>
            <a:r>
              <a:rPr lang="is-IS" sz="2300" u="none" strike="noStrike" cap="none" dirty="0">
                <a:solidFill>
                  <a:srgbClr val="FFFFFF"/>
                </a:solidFill>
                <a:sym typeface="Cabin"/>
              </a:rPr>
              <a:t>…</a:t>
            </a:r>
            <a:endParaRPr lang="en" sz="2300" u="none" strike="noStrike" cap="none" dirty="0">
              <a:solidFill>
                <a:srgbClr val="FFFFFF"/>
              </a:solidFill>
              <a:sym typeface="Cabi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Shape 371"/>
          <p:cNvSpPr/>
          <p:nvPr/>
        </p:nvSpPr>
        <p:spPr>
          <a:xfrm>
            <a:off x="718450" y="480061"/>
            <a:ext cx="3091200" cy="4359028"/>
          </a:xfrm>
          <a:prstGeom prst="rect">
            <a:avLst/>
          </a:prstGeom>
          <a:noFill/>
          <a:ln w="12700" cap="flat" cmpd="sng">
            <a:solidFill>
              <a:srgbClr val="FFFB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DFF"/>
              </a:buClr>
              <a:buSzPct val="25000"/>
              <a:buFont typeface="Cabin"/>
              <a:buNone/>
            </a:pPr>
            <a:r>
              <a:rPr lang="en" sz="2300" u="none" strike="noStrike" cap="none" dirty="0">
                <a:solidFill>
                  <a:srgbClr val="00FD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class </a:t>
            </a:r>
            <a:r>
              <a:rPr lang="en" sz="2300" u="none" strike="noStrike" cap="none" dirty="0" err="1">
                <a:solidFill>
                  <a:srgbClr val="00FD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PartyAnimal</a:t>
            </a:r>
            <a:r>
              <a:rPr lang="en" sz="2300" u="none" strike="noStrike" cap="none" dirty="0">
                <a:solidFill>
                  <a:srgbClr val="00FD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B00"/>
              </a:buClr>
              <a:buSzPct val="25000"/>
              <a:buFont typeface="Cabin"/>
              <a:buNone/>
            </a:pPr>
            <a:r>
              <a:rPr lang="en" sz="2300" u="none" strike="noStrike" cap="none" dirty="0">
                <a:solidFill>
                  <a:srgbClr val="FFFB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  x = 0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bin"/>
              <a:buNone/>
            </a:pPr>
            <a:endParaRPr sz="2300" u="none" strike="noStrike" cap="none" dirty="0">
              <a:solidFill>
                <a:srgbClr val="FFFFFF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900"/>
              </a:buClr>
              <a:buSzPct val="25000"/>
              <a:buFont typeface="Cabin"/>
              <a:buNone/>
            </a:pPr>
            <a:r>
              <a:rPr lang="en" sz="2300" u="none" strike="noStrike" cap="none" dirty="0">
                <a:solidFill>
                  <a:srgbClr val="00F9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  </a:t>
            </a:r>
            <a:r>
              <a:rPr lang="en" sz="2300" u="none" strike="noStrike" cap="none" dirty="0" err="1">
                <a:solidFill>
                  <a:srgbClr val="00F9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def</a:t>
            </a:r>
            <a:r>
              <a:rPr lang="en" sz="2300" u="none" strike="noStrike" cap="none" dirty="0">
                <a:solidFill>
                  <a:srgbClr val="00F9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party(</a:t>
            </a:r>
            <a:r>
              <a:rPr lang="en" sz="2300" u="none" strike="noStrike" cap="none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self</a:t>
            </a:r>
            <a:r>
              <a:rPr lang="en" sz="2300" u="none" strike="noStrike" cap="none" dirty="0">
                <a:solidFill>
                  <a:srgbClr val="00F9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) 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900"/>
              </a:buClr>
              <a:buSzPct val="25000"/>
              <a:buFont typeface="Cabin"/>
              <a:buNone/>
            </a:pPr>
            <a:r>
              <a:rPr lang="en" sz="2300" u="none" strike="noStrike" cap="none" dirty="0">
                <a:solidFill>
                  <a:srgbClr val="00F9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    </a:t>
            </a:r>
            <a:r>
              <a:rPr lang="en" sz="2300" u="none" strike="noStrike" cap="none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self</a:t>
            </a:r>
            <a:r>
              <a:rPr lang="en" sz="2300" u="none" strike="noStrike" cap="none" dirty="0" err="1">
                <a:solidFill>
                  <a:srgbClr val="00F9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.</a:t>
            </a:r>
            <a:r>
              <a:rPr lang="en" sz="2300" u="none" strike="noStrike" cap="none" dirty="0" err="1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x</a:t>
            </a:r>
            <a:r>
              <a:rPr lang="en" sz="2300" u="none" strike="noStrike" cap="none" dirty="0">
                <a:solidFill>
                  <a:srgbClr val="00F9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= </a:t>
            </a:r>
            <a:r>
              <a:rPr lang="en" sz="2300" u="none" strike="noStrike" cap="none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self</a:t>
            </a:r>
            <a:r>
              <a:rPr lang="en" sz="2300" u="none" strike="noStrike" cap="none" dirty="0" err="1">
                <a:solidFill>
                  <a:srgbClr val="00F9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.</a:t>
            </a:r>
            <a:r>
              <a:rPr lang="en" sz="2300" u="none" strike="noStrike" cap="none" dirty="0" err="1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x</a:t>
            </a:r>
            <a:r>
              <a:rPr lang="en" sz="2300" u="none" strike="noStrike" cap="none" dirty="0">
                <a:solidFill>
                  <a:srgbClr val="00F9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+ 1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900"/>
              </a:buClr>
              <a:buSzPct val="25000"/>
              <a:buFont typeface="Cabin"/>
              <a:buNone/>
            </a:pPr>
            <a:r>
              <a:rPr lang="en" sz="2300" u="none" strike="noStrike" cap="none" dirty="0">
                <a:solidFill>
                  <a:srgbClr val="00F9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    </a:t>
            </a:r>
            <a:r>
              <a:rPr lang="en" sz="2300" u="none" strike="noStrike" cap="none" dirty="0" smtClean="0">
                <a:solidFill>
                  <a:srgbClr val="00F9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print</a:t>
            </a:r>
            <a:r>
              <a:rPr lang="en-US" sz="2300" u="none" strike="noStrike" cap="none" dirty="0" smtClean="0">
                <a:solidFill>
                  <a:srgbClr val="00F9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(</a:t>
            </a:r>
            <a:r>
              <a:rPr lang="en" sz="2300" u="none" strike="noStrike" cap="none" dirty="0" smtClean="0">
                <a:solidFill>
                  <a:srgbClr val="00F9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"So </a:t>
            </a:r>
            <a:r>
              <a:rPr lang="en" sz="2300" u="none" strike="noStrike" cap="none" dirty="0">
                <a:solidFill>
                  <a:srgbClr val="00F9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far",</a:t>
            </a:r>
            <a:r>
              <a:rPr lang="en" sz="2300" u="none" strike="noStrike" cap="none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self</a:t>
            </a:r>
            <a:r>
              <a:rPr lang="en" sz="2300" u="none" strike="noStrike" cap="none" dirty="0" err="1" smtClean="0">
                <a:solidFill>
                  <a:srgbClr val="00F9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.</a:t>
            </a:r>
            <a:r>
              <a:rPr lang="en" sz="2300" u="none" strike="noStrike" cap="none" dirty="0" err="1" smtClean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x</a:t>
            </a:r>
            <a:r>
              <a:rPr lang="en-US" sz="2300" u="none" strike="noStrike" cap="none" dirty="0" smtClean="0">
                <a:solidFill>
                  <a:srgbClr val="00F9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)</a:t>
            </a:r>
            <a:endParaRPr lang="en" sz="2300" u="none" strike="noStrike" cap="none" dirty="0">
              <a:solidFill>
                <a:srgbClr val="00F900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bin"/>
              <a:buNone/>
            </a:pPr>
            <a:endParaRPr sz="2300" u="none" strike="noStrike" cap="none" dirty="0">
              <a:solidFill>
                <a:srgbClr val="FFFFFF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300"/>
              </a:buClr>
              <a:buSzPct val="25000"/>
              <a:buFont typeface="Cabin"/>
              <a:buNone/>
            </a:pPr>
            <a:r>
              <a:rPr lang="en" sz="2300" u="none" strike="noStrike" cap="none" dirty="0">
                <a:solidFill>
                  <a:srgbClr val="FF93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an = </a:t>
            </a:r>
            <a:r>
              <a:rPr lang="en" sz="2300" u="none" strike="noStrike" cap="none" dirty="0" err="1">
                <a:solidFill>
                  <a:srgbClr val="FF93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PartyAnimal</a:t>
            </a:r>
            <a:r>
              <a:rPr lang="en" sz="2300" u="none" strike="noStrike" cap="none" dirty="0">
                <a:solidFill>
                  <a:srgbClr val="FF93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()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40FF"/>
              </a:buClr>
              <a:buFont typeface="Cabin"/>
              <a:buNone/>
            </a:pPr>
            <a:endParaRPr sz="2300" u="none" strike="noStrike" cap="none" dirty="0">
              <a:solidFill>
                <a:srgbClr val="FF9300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40FF"/>
              </a:buClr>
              <a:buSzPct val="25000"/>
              <a:buFont typeface="Cabin"/>
              <a:buNone/>
            </a:pPr>
            <a:r>
              <a:rPr lang="en" sz="2300" u="none" strike="noStrike" cap="none" dirty="0">
                <a:solidFill>
                  <a:srgbClr val="FF4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  <a:r>
              <a:rPr lang="en" sz="2300" u="none" strike="noStrike" cap="none" dirty="0" err="1">
                <a:solidFill>
                  <a:srgbClr val="FF4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an.party</a:t>
            </a:r>
            <a:r>
              <a:rPr lang="en" sz="2300" u="none" strike="noStrike" cap="none" dirty="0">
                <a:solidFill>
                  <a:srgbClr val="FF4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()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40FF"/>
              </a:buClr>
              <a:buSzPct val="25000"/>
              <a:buFont typeface="Cabin"/>
              <a:buNone/>
            </a:pPr>
            <a:r>
              <a:rPr lang="en" sz="2300" u="none" strike="noStrike" cap="none" dirty="0">
                <a:solidFill>
                  <a:srgbClr val="FF4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  <a:r>
              <a:rPr lang="en" sz="2300" u="none" strike="noStrike" cap="none" dirty="0" err="1">
                <a:solidFill>
                  <a:srgbClr val="FF4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an.party</a:t>
            </a:r>
            <a:r>
              <a:rPr lang="en" sz="2300" u="none" strike="noStrike" cap="none" dirty="0">
                <a:solidFill>
                  <a:srgbClr val="FF4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()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40FF"/>
              </a:buClr>
              <a:buSzPct val="25000"/>
              <a:buFont typeface="Cabin"/>
              <a:buNone/>
            </a:pPr>
            <a:r>
              <a:rPr lang="en" sz="2300" u="none" strike="noStrike" cap="none" dirty="0">
                <a:solidFill>
                  <a:srgbClr val="FF4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  <a:r>
              <a:rPr lang="en" sz="2300" u="none" strike="noStrike" cap="none" dirty="0" err="1">
                <a:solidFill>
                  <a:srgbClr val="FF4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an.party</a:t>
            </a:r>
            <a:r>
              <a:rPr lang="en" sz="2300" u="none" strike="noStrike" cap="none" dirty="0">
                <a:solidFill>
                  <a:srgbClr val="FF4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()</a:t>
            </a:r>
          </a:p>
        </p:txBody>
      </p:sp>
      <p:sp>
        <p:nvSpPr>
          <p:cNvPr id="12" name="Shape 356"/>
          <p:cNvSpPr/>
          <p:nvPr/>
        </p:nvSpPr>
        <p:spPr>
          <a:xfrm>
            <a:off x="5763985" y="602403"/>
            <a:ext cx="3093688" cy="1293300"/>
          </a:xfrm>
          <a:prstGeom prst="rect">
            <a:avLst/>
          </a:prstGeom>
          <a:noFill/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2300" u="none" strike="noStrike" cap="none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$</a:t>
            </a:r>
            <a:r>
              <a:rPr lang="en" sz="2400" u="none" strike="noStrike" cap="none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  <a:r>
              <a:rPr lang="en" sz="2400" u="none" strike="noStrike" cap="none" dirty="0">
                <a:solidFill>
                  <a:srgbClr val="FFFB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python </a:t>
            </a:r>
            <a:r>
              <a:rPr lang="en" sz="2400" u="none" strike="noStrike" cap="none" dirty="0" smtClean="0">
                <a:solidFill>
                  <a:srgbClr val="FFFB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party1.py</a:t>
            </a:r>
            <a:endParaRPr lang="en-US" sz="2400" u="none" strike="noStrike" cap="none" dirty="0" smtClean="0">
              <a:solidFill>
                <a:srgbClr val="FFFB00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endParaRPr lang="en-US" sz="2400" dirty="0">
              <a:solidFill>
                <a:srgbClr val="FFFB00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endParaRPr lang="en-US" sz="2400" u="none" strike="noStrike" cap="none" dirty="0" smtClean="0">
              <a:solidFill>
                <a:srgbClr val="FFFB00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endParaRPr lang="en" sz="2400" u="none" strike="noStrike" cap="none" dirty="0" smtClean="0">
              <a:solidFill>
                <a:srgbClr val="FFFB00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</p:spTree>
    <p:extLst>
      <p:ext uri="{BB962C8B-B14F-4D97-AF65-F5344CB8AC3E}">
        <p14:creationId xmlns:p14="http://schemas.microsoft.com/office/powerpoint/2010/main" val="1683441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Shape 371"/>
          <p:cNvSpPr/>
          <p:nvPr/>
        </p:nvSpPr>
        <p:spPr>
          <a:xfrm>
            <a:off x="718450" y="480061"/>
            <a:ext cx="3091200" cy="4359028"/>
          </a:xfrm>
          <a:prstGeom prst="rect">
            <a:avLst/>
          </a:prstGeom>
          <a:noFill/>
          <a:ln w="12700" cap="flat" cmpd="sng">
            <a:solidFill>
              <a:srgbClr val="FFFB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DFF"/>
              </a:buClr>
              <a:buSzPct val="25000"/>
              <a:buFont typeface="Cabin"/>
              <a:buNone/>
            </a:pPr>
            <a:r>
              <a:rPr lang="en" sz="2300" u="none" strike="noStrike" cap="none" dirty="0">
                <a:solidFill>
                  <a:srgbClr val="00FD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class </a:t>
            </a:r>
            <a:r>
              <a:rPr lang="en" sz="2300" u="none" strike="noStrike" cap="none" dirty="0" err="1">
                <a:solidFill>
                  <a:srgbClr val="00FD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PartyAnimal</a:t>
            </a:r>
            <a:r>
              <a:rPr lang="en" sz="2300" u="none" strike="noStrike" cap="none" dirty="0">
                <a:solidFill>
                  <a:srgbClr val="00FD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B00"/>
              </a:buClr>
              <a:buSzPct val="25000"/>
              <a:buFont typeface="Cabin"/>
              <a:buNone/>
            </a:pPr>
            <a:r>
              <a:rPr lang="en" sz="2300" u="none" strike="noStrike" cap="none" dirty="0">
                <a:solidFill>
                  <a:srgbClr val="FFFB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  x = 0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bin"/>
              <a:buNone/>
            </a:pPr>
            <a:endParaRPr sz="2300" u="none" strike="noStrike" cap="none" dirty="0">
              <a:solidFill>
                <a:srgbClr val="FFFFFF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900"/>
              </a:buClr>
              <a:buSzPct val="25000"/>
              <a:buFont typeface="Cabin"/>
              <a:buNone/>
            </a:pPr>
            <a:r>
              <a:rPr lang="en" sz="2300" u="none" strike="noStrike" cap="none" dirty="0">
                <a:solidFill>
                  <a:srgbClr val="00F9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  </a:t>
            </a:r>
            <a:r>
              <a:rPr lang="en" sz="2300" u="none" strike="noStrike" cap="none" dirty="0" err="1">
                <a:solidFill>
                  <a:srgbClr val="00F9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def</a:t>
            </a:r>
            <a:r>
              <a:rPr lang="en" sz="2300" u="none" strike="noStrike" cap="none" dirty="0">
                <a:solidFill>
                  <a:srgbClr val="00F9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party(</a:t>
            </a:r>
            <a:r>
              <a:rPr lang="en" sz="2300" u="none" strike="noStrike" cap="none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self</a:t>
            </a:r>
            <a:r>
              <a:rPr lang="en" sz="2300" u="none" strike="noStrike" cap="none" dirty="0">
                <a:solidFill>
                  <a:srgbClr val="00F9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) 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900"/>
              </a:buClr>
              <a:buSzPct val="25000"/>
              <a:buFont typeface="Cabin"/>
              <a:buNone/>
            </a:pPr>
            <a:r>
              <a:rPr lang="en" sz="2300" u="none" strike="noStrike" cap="none" dirty="0">
                <a:solidFill>
                  <a:srgbClr val="00F9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    </a:t>
            </a:r>
            <a:r>
              <a:rPr lang="en" sz="2300" u="none" strike="noStrike" cap="none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self</a:t>
            </a:r>
            <a:r>
              <a:rPr lang="en" sz="2300" u="none" strike="noStrike" cap="none" dirty="0" err="1">
                <a:solidFill>
                  <a:srgbClr val="00F9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.</a:t>
            </a:r>
            <a:r>
              <a:rPr lang="en" sz="2300" u="none" strike="noStrike" cap="none" dirty="0" err="1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x</a:t>
            </a:r>
            <a:r>
              <a:rPr lang="en" sz="2300" u="none" strike="noStrike" cap="none" dirty="0">
                <a:solidFill>
                  <a:srgbClr val="00F9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= </a:t>
            </a:r>
            <a:r>
              <a:rPr lang="en" sz="2300" u="none" strike="noStrike" cap="none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self</a:t>
            </a:r>
            <a:r>
              <a:rPr lang="en" sz="2300" u="none" strike="noStrike" cap="none" dirty="0" err="1">
                <a:solidFill>
                  <a:srgbClr val="00F9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.</a:t>
            </a:r>
            <a:r>
              <a:rPr lang="en" sz="2300" u="none" strike="noStrike" cap="none" dirty="0" err="1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x</a:t>
            </a:r>
            <a:r>
              <a:rPr lang="en" sz="2300" u="none" strike="noStrike" cap="none" dirty="0">
                <a:solidFill>
                  <a:srgbClr val="00F9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+ 1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900"/>
              </a:buClr>
              <a:buSzPct val="25000"/>
              <a:buFont typeface="Cabin"/>
              <a:buNone/>
            </a:pPr>
            <a:r>
              <a:rPr lang="en" sz="2300" u="none" strike="noStrike" cap="none" dirty="0">
                <a:solidFill>
                  <a:srgbClr val="00F9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    </a:t>
            </a:r>
            <a:r>
              <a:rPr lang="en" sz="2300" u="none" strike="noStrike" cap="none" dirty="0" smtClean="0">
                <a:solidFill>
                  <a:srgbClr val="00F9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print</a:t>
            </a:r>
            <a:r>
              <a:rPr lang="en-US" sz="2300" u="none" strike="noStrike" cap="none" dirty="0" smtClean="0">
                <a:solidFill>
                  <a:srgbClr val="00F9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(</a:t>
            </a:r>
            <a:r>
              <a:rPr lang="en" sz="2300" u="none" strike="noStrike" cap="none" dirty="0" smtClean="0">
                <a:solidFill>
                  <a:srgbClr val="00F9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"So </a:t>
            </a:r>
            <a:r>
              <a:rPr lang="en" sz="2300" u="none" strike="noStrike" cap="none" dirty="0">
                <a:solidFill>
                  <a:srgbClr val="00F9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far",</a:t>
            </a:r>
            <a:r>
              <a:rPr lang="en" sz="2300" u="none" strike="noStrike" cap="none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self</a:t>
            </a:r>
            <a:r>
              <a:rPr lang="en" sz="2300" u="none" strike="noStrike" cap="none" dirty="0" err="1" smtClean="0">
                <a:solidFill>
                  <a:srgbClr val="00F9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.</a:t>
            </a:r>
            <a:r>
              <a:rPr lang="en" sz="2300" u="none" strike="noStrike" cap="none" dirty="0" err="1" smtClean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x</a:t>
            </a:r>
            <a:r>
              <a:rPr lang="en-US" sz="2300" u="none" strike="noStrike" cap="none" dirty="0" smtClean="0">
                <a:solidFill>
                  <a:srgbClr val="00F9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)</a:t>
            </a:r>
            <a:endParaRPr lang="en" sz="2300" u="none" strike="noStrike" cap="none" dirty="0">
              <a:solidFill>
                <a:srgbClr val="00F900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bin"/>
              <a:buNone/>
            </a:pPr>
            <a:endParaRPr sz="2300" u="none" strike="noStrike" cap="none" dirty="0">
              <a:solidFill>
                <a:srgbClr val="FFFFFF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300"/>
              </a:buClr>
              <a:buSzPct val="25000"/>
              <a:buFont typeface="Cabin"/>
              <a:buNone/>
            </a:pPr>
            <a:r>
              <a:rPr lang="en" sz="2300" u="none" strike="noStrike" cap="none" dirty="0">
                <a:solidFill>
                  <a:srgbClr val="FF93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an = </a:t>
            </a:r>
            <a:r>
              <a:rPr lang="en" sz="2300" u="none" strike="noStrike" cap="none" dirty="0" err="1">
                <a:solidFill>
                  <a:srgbClr val="FF93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PartyAnimal</a:t>
            </a:r>
            <a:r>
              <a:rPr lang="en" sz="2300" u="none" strike="noStrike" cap="none" dirty="0">
                <a:solidFill>
                  <a:srgbClr val="FF93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()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40FF"/>
              </a:buClr>
              <a:buFont typeface="Cabin"/>
              <a:buNone/>
            </a:pPr>
            <a:endParaRPr sz="2300" u="none" strike="noStrike" cap="none" dirty="0">
              <a:solidFill>
                <a:srgbClr val="FF9300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40FF"/>
              </a:buClr>
              <a:buSzPct val="25000"/>
              <a:buFont typeface="Cabin"/>
              <a:buNone/>
            </a:pPr>
            <a:r>
              <a:rPr lang="en" sz="2300" u="none" strike="noStrike" cap="none" dirty="0">
                <a:solidFill>
                  <a:srgbClr val="FF4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  <a:r>
              <a:rPr lang="en" sz="2300" u="none" strike="noStrike" cap="none" dirty="0" err="1">
                <a:solidFill>
                  <a:srgbClr val="FF4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an.party</a:t>
            </a:r>
            <a:r>
              <a:rPr lang="en" sz="2300" u="none" strike="noStrike" cap="none" dirty="0">
                <a:solidFill>
                  <a:srgbClr val="FF4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()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40FF"/>
              </a:buClr>
              <a:buSzPct val="25000"/>
              <a:buFont typeface="Cabin"/>
              <a:buNone/>
            </a:pPr>
            <a:r>
              <a:rPr lang="en" sz="2300" u="none" strike="noStrike" cap="none" dirty="0">
                <a:solidFill>
                  <a:srgbClr val="FF4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  <a:r>
              <a:rPr lang="en" sz="2300" u="none" strike="noStrike" cap="none" dirty="0" err="1">
                <a:solidFill>
                  <a:srgbClr val="FF4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an.party</a:t>
            </a:r>
            <a:r>
              <a:rPr lang="en" sz="2300" u="none" strike="noStrike" cap="none" dirty="0">
                <a:solidFill>
                  <a:srgbClr val="FF4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()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40FF"/>
              </a:buClr>
              <a:buSzPct val="25000"/>
              <a:buFont typeface="Cabin"/>
              <a:buNone/>
            </a:pPr>
            <a:r>
              <a:rPr lang="en" sz="2300" u="none" strike="noStrike" cap="none" dirty="0">
                <a:solidFill>
                  <a:srgbClr val="FF4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  <a:r>
              <a:rPr lang="en" sz="2300" u="none" strike="noStrike" cap="none" dirty="0" err="1">
                <a:solidFill>
                  <a:srgbClr val="FF4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an.party</a:t>
            </a:r>
            <a:r>
              <a:rPr lang="en" sz="2300" u="none" strike="noStrike" cap="none" dirty="0">
                <a:solidFill>
                  <a:srgbClr val="FF4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()</a:t>
            </a:r>
          </a:p>
        </p:txBody>
      </p:sp>
      <p:sp>
        <p:nvSpPr>
          <p:cNvPr id="373" name="Shape 373"/>
          <p:cNvSpPr/>
          <p:nvPr/>
        </p:nvSpPr>
        <p:spPr>
          <a:xfrm>
            <a:off x="5923720" y="2623716"/>
            <a:ext cx="2385393" cy="1543050"/>
          </a:xfrm>
          <a:prstGeom prst="rect">
            <a:avLst/>
          </a:prstGeom>
          <a:noFill/>
          <a:ln w="50800" cap="flat" cmpd="sng">
            <a:solidFill>
              <a:srgbClr val="00F9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21050" tIns="21050" rIns="21050" bIns="210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250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  <a:endParaRPr lang="en" sz="2500" u="none" strike="noStrike" cap="none" dirty="0">
              <a:solidFill>
                <a:srgbClr val="FFFFFF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sp>
        <p:nvSpPr>
          <p:cNvPr id="374" name="Shape 374"/>
          <p:cNvSpPr/>
          <p:nvPr/>
        </p:nvSpPr>
        <p:spPr>
          <a:xfrm>
            <a:off x="6629400" y="2824557"/>
            <a:ext cx="1371090" cy="489857"/>
          </a:xfrm>
          <a:prstGeom prst="rect">
            <a:avLst/>
          </a:prstGeom>
          <a:solidFill>
            <a:srgbClr val="FFFB00"/>
          </a:solidFill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bin"/>
              <a:buNone/>
            </a:pPr>
            <a:r>
              <a:rPr lang="en" sz="2900" dirty="0"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  <a:r>
              <a:rPr lang="en-US" sz="2900" dirty="0">
                <a:latin typeface="Arial" charset="0"/>
                <a:ea typeface="Arial" charset="0"/>
                <a:cs typeface="Arial" charset="0"/>
                <a:sym typeface="Cabin"/>
              </a:rPr>
              <a:t>0</a:t>
            </a:r>
            <a:endParaRPr lang="en" sz="2900" u="none" strike="noStrike" cap="none" dirty="0">
              <a:solidFill>
                <a:srgbClr val="000000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sp>
        <p:nvSpPr>
          <p:cNvPr id="375" name="Shape 375"/>
          <p:cNvSpPr/>
          <p:nvPr/>
        </p:nvSpPr>
        <p:spPr>
          <a:xfrm>
            <a:off x="6202017" y="3441777"/>
            <a:ext cx="1798473" cy="489857"/>
          </a:xfrm>
          <a:prstGeom prst="rect">
            <a:avLst/>
          </a:prstGeom>
          <a:solidFill>
            <a:srgbClr val="00F900"/>
          </a:solidFill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bin"/>
              <a:buNone/>
            </a:pPr>
            <a:r>
              <a:rPr lang="en" sz="2400"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  <a:r>
              <a:rPr lang="en" sz="2400" u="none" strike="noStrike" cap="none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party()</a:t>
            </a:r>
          </a:p>
        </p:txBody>
      </p:sp>
      <p:sp>
        <p:nvSpPr>
          <p:cNvPr id="380" name="Shape 380"/>
          <p:cNvSpPr/>
          <p:nvPr/>
        </p:nvSpPr>
        <p:spPr>
          <a:xfrm>
            <a:off x="5171262" y="2503402"/>
            <a:ext cx="544200" cy="830677"/>
          </a:xfrm>
          <a:prstGeom prst="rect">
            <a:avLst/>
          </a:prstGeom>
          <a:noFill/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900"/>
              </a:buClr>
              <a:buSzPct val="25000"/>
              <a:buFont typeface="Cabin"/>
              <a:buNone/>
            </a:pPr>
            <a:r>
              <a:rPr lang="en-US" sz="2300" dirty="0" smtClean="0">
                <a:solidFill>
                  <a:srgbClr val="FF93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an</a:t>
            </a: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900"/>
              </a:buClr>
              <a:buSzPct val="25000"/>
              <a:buFont typeface="Cabin"/>
              <a:buNone/>
            </a:pPr>
            <a:endParaRPr lang="en" sz="2300" u="none" strike="noStrike" cap="none" dirty="0">
              <a:solidFill>
                <a:schemeClr val="bg1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sp>
        <p:nvSpPr>
          <p:cNvPr id="11" name="Shape 380"/>
          <p:cNvSpPr/>
          <p:nvPr/>
        </p:nvSpPr>
        <p:spPr>
          <a:xfrm>
            <a:off x="6131935" y="2856028"/>
            <a:ext cx="382604" cy="350617"/>
          </a:xfrm>
          <a:prstGeom prst="rect">
            <a:avLst/>
          </a:prstGeom>
          <a:noFill/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900"/>
              </a:buClr>
              <a:buSzPct val="25000"/>
              <a:buFont typeface="Cabin"/>
              <a:buNone/>
            </a:pPr>
            <a:r>
              <a:rPr lang="en-US" sz="2300" dirty="0" smtClean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x</a:t>
            </a:r>
            <a:endParaRPr lang="en" sz="2300" u="none" strike="noStrike" cap="none" dirty="0">
              <a:solidFill>
                <a:srgbClr val="FFFF00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sp>
        <p:nvSpPr>
          <p:cNvPr id="12" name="Shape 356"/>
          <p:cNvSpPr/>
          <p:nvPr/>
        </p:nvSpPr>
        <p:spPr>
          <a:xfrm>
            <a:off x="5763985" y="602403"/>
            <a:ext cx="3093688" cy="1293300"/>
          </a:xfrm>
          <a:prstGeom prst="rect">
            <a:avLst/>
          </a:prstGeom>
          <a:noFill/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2300" u="none" strike="noStrike" cap="none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$</a:t>
            </a:r>
            <a:r>
              <a:rPr lang="en" sz="2400" u="none" strike="noStrike" cap="none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  <a:r>
              <a:rPr lang="en" sz="2400" u="none" strike="noStrike" cap="none" dirty="0">
                <a:solidFill>
                  <a:srgbClr val="FFFB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python </a:t>
            </a:r>
            <a:r>
              <a:rPr lang="en" sz="2400" u="none" strike="noStrike" cap="none" dirty="0" smtClean="0">
                <a:solidFill>
                  <a:srgbClr val="FFFB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party1.py</a:t>
            </a:r>
            <a:endParaRPr lang="en-US" sz="2400" u="none" strike="noStrike" cap="none" dirty="0" smtClean="0">
              <a:solidFill>
                <a:srgbClr val="FFFB00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endParaRPr lang="en-US" sz="2400" dirty="0">
              <a:solidFill>
                <a:srgbClr val="FFFB00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endParaRPr lang="en" sz="2400" u="none" strike="noStrike" cap="none" dirty="0">
              <a:solidFill>
                <a:srgbClr val="FFFB00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</p:spTree>
    <p:extLst>
      <p:ext uri="{BB962C8B-B14F-4D97-AF65-F5344CB8AC3E}">
        <p14:creationId xmlns:p14="http://schemas.microsoft.com/office/powerpoint/2010/main" val="1832557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Shape 371"/>
          <p:cNvSpPr/>
          <p:nvPr/>
        </p:nvSpPr>
        <p:spPr>
          <a:xfrm>
            <a:off x="718450" y="480061"/>
            <a:ext cx="3091200" cy="4359028"/>
          </a:xfrm>
          <a:prstGeom prst="rect">
            <a:avLst/>
          </a:prstGeom>
          <a:noFill/>
          <a:ln w="12700" cap="flat" cmpd="sng">
            <a:solidFill>
              <a:srgbClr val="FFFB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DFF"/>
              </a:buClr>
              <a:buSzPct val="25000"/>
              <a:buFont typeface="Cabin"/>
              <a:buNone/>
            </a:pPr>
            <a:r>
              <a:rPr lang="en" sz="2300" u="none" strike="noStrike" cap="none" dirty="0">
                <a:solidFill>
                  <a:srgbClr val="00FD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class </a:t>
            </a:r>
            <a:r>
              <a:rPr lang="en" sz="2300" u="none" strike="noStrike" cap="none" dirty="0" err="1">
                <a:solidFill>
                  <a:srgbClr val="00FD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PartyAnimal</a:t>
            </a:r>
            <a:r>
              <a:rPr lang="en" sz="2300" u="none" strike="noStrike" cap="none" dirty="0">
                <a:solidFill>
                  <a:srgbClr val="00FD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B00"/>
              </a:buClr>
              <a:buSzPct val="25000"/>
              <a:buFont typeface="Cabin"/>
              <a:buNone/>
            </a:pPr>
            <a:r>
              <a:rPr lang="en" sz="2300" u="none" strike="noStrike" cap="none" dirty="0">
                <a:solidFill>
                  <a:srgbClr val="FFFB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  x = 0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bin"/>
              <a:buNone/>
            </a:pPr>
            <a:endParaRPr sz="2300" u="none" strike="noStrike" cap="none" dirty="0">
              <a:solidFill>
                <a:srgbClr val="FFFFFF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900"/>
              </a:buClr>
              <a:buSzPct val="25000"/>
              <a:buFont typeface="Cabin"/>
              <a:buNone/>
            </a:pPr>
            <a:r>
              <a:rPr lang="en" sz="2300" u="none" strike="noStrike" cap="none" dirty="0">
                <a:solidFill>
                  <a:srgbClr val="00F9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  </a:t>
            </a:r>
            <a:r>
              <a:rPr lang="en" sz="2300" u="none" strike="noStrike" cap="none" dirty="0" err="1">
                <a:solidFill>
                  <a:srgbClr val="00F9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def</a:t>
            </a:r>
            <a:r>
              <a:rPr lang="en" sz="2300" u="none" strike="noStrike" cap="none" dirty="0">
                <a:solidFill>
                  <a:srgbClr val="00F9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party(</a:t>
            </a:r>
            <a:r>
              <a:rPr lang="en" sz="2300" u="none" strike="noStrike" cap="none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self</a:t>
            </a:r>
            <a:r>
              <a:rPr lang="en" sz="2300" u="none" strike="noStrike" cap="none" dirty="0">
                <a:solidFill>
                  <a:srgbClr val="00F9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) 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900"/>
              </a:buClr>
              <a:buSzPct val="25000"/>
              <a:buFont typeface="Cabin"/>
              <a:buNone/>
            </a:pPr>
            <a:r>
              <a:rPr lang="en" sz="2300" u="none" strike="noStrike" cap="none" dirty="0">
                <a:solidFill>
                  <a:srgbClr val="00F9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    </a:t>
            </a:r>
            <a:r>
              <a:rPr lang="en" sz="2300" u="none" strike="noStrike" cap="none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self</a:t>
            </a:r>
            <a:r>
              <a:rPr lang="en" sz="2300" u="none" strike="noStrike" cap="none" dirty="0" err="1">
                <a:solidFill>
                  <a:srgbClr val="00F9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.</a:t>
            </a:r>
            <a:r>
              <a:rPr lang="en" sz="2300" u="none" strike="noStrike" cap="none" dirty="0" err="1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x</a:t>
            </a:r>
            <a:r>
              <a:rPr lang="en" sz="2300" u="none" strike="noStrike" cap="none" dirty="0">
                <a:solidFill>
                  <a:srgbClr val="00F9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= </a:t>
            </a:r>
            <a:r>
              <a:rPr lang="en" sz="2300" u="none" strike="noStrike" cap="none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self</a:t>
            </a:r>
            <a:r>
              <a:rPr lang="en" sz="2300" u="none" strike="noStrike" cap="none" dirty="0" err="1">
                <a:solidFill>
                  <a:srgbClr val="00F9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.</a:t>
            </a:r>
            <a:r>
              <a:rPr lang="en" sz="2300" u="none" strike="noStrike" cap="none" dirty="0" err="1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x</a:t>
            </a:r>
            <a:r>
              <a:rPr lang="en" sz="2300" u="none" strike="noStrike" cap="none" dirty="0">
                <a:solidFill>
                  <a:srgbClr val="00F9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+ 1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900"/>
              </a:buClr>
              <a:buSzPct val="25000"/>
              <a:buFont typeface="Cabin"/>
              <a:buNone/>
            </a:pPr>
            <a:r>
              <a:rPr lang="en" sz="2300" u="none" strike="noStrike" cap="none" dirty="0">
                <a:solidFill>
                  <a:srgbClr val="00F9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    </a:t>
            </a:r>
            <a:r>
              <a:rPr lang="en" sz="2300" u="none" strike="noStrike" cap="none" dirty="0" smtClean="0">
                <a:solidFill>
                  <a:srgbClr val="00F9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print</a:t>
            </a:r>
            <a:r>
              <a:rPr lang="en-US" sz="2300" u="none" strike="noStrike" cap="none" dirty="0" smtClean="0">
                <a:solidFill>
                  <a:srgbClr val="00F9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(</a:t>
            </a:r>
            <a:r>
              <a:rPr lang="en" sz="2300" u="none" strike="noStrike" cap="none" dirty="0" smtClean="0">
                <a:solidFill>
                  <a:srgbClr val="00F9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"So </a:t>
            </a:r>
            <a:r>
              <a:rPr lang="en" sz="2300" u="none" strike="noStrike" cap="none" dirty="0">
                <a:solidFill>
                  <a:srgbClr val="00F9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far",</a:t>
            </a:r>
            <a:r>
              <a:rPr lang="en" sz="2300" u="none" strike="noStrike" cap="none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self</a:t>
            </a:r>
            <a:r>
              <a:rPr lang="en" sz="2300" u="none" strike="noStrike" cap="none" dirty="0" err="1" smtClean="0">
                <a:solidFill>
                  <a:srgbClr val="00F9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.</a:t>
            </a:r>
            <a:r>
              <a:rPr lang="en" sz="2300" u="none" strike="noStrike" cap="none" dirty="0" err="1" smtClean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x</a:t>
            </a:r>
            <a:r>
              <a:rPr lang="en-US" sz="2300" u="none" strike="noStrike" cap="none" dirty="0" smtClean="0">
                <a:solidFill>
                  <a:srgbClr val="00F9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)</a:t>
            </a:r>
            <a:endParaRPr lang="en" sz="2300" u="none" strike="noStrike" cap="none" dirty="0">
              <a:solidFill>
                <a:srgbClr val="00F900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bin"/>
              <a:buNone/>
            </a:pPr>
            <a:endParaRPr sz="2300" u="none" strike="noStrike" cap="none" dirty="0">
              <a:solidFill>
                <a:srgbClr val="FFFFFF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300"/>
              </a:buClr>
              <a:buSzPct val="25000"/>
              <a:buFont typeface="Cabin"/>
              <a:buNone/>
            </a:pPr>
            <a:r>
              <a:rPr lang="en" sz="2300" u="none" strike="noStrike" cap="none" dirty="0">
                <a:solidFill>
                  <a:srgbClr val="FF93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an = </a:t>
            </a:r>
            <a:r>
              <a:rPr lang="en" sz="2300" u="none" strike="noStrike" cap="none" dirty="0" err="1">
                <a:solidFill>
                  <a:srgbClr val="FF93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PartyAnimal</a:t>
            </a:r>
            <a:r>
              <a:rPr lang="en" sz="2300" u="none" strike="noStrike" cap="none" dirty="0">
                <a:solidFill>
                  <a:srgbClr val="FF93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()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40FF"/>
              </a:buClr>
              <a:buFont typeface="Cabin"/>
              <a:buNone/>
            </a:pPr>
            <a:endParaRPr sz="2300" u="none" strike="noStrike" cap="none" dirty="0">
              <a:solidFill>
                <a:srgbClr val="FF9300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40FF"/>
              </a:buClr>
              <a:buSzPct val="25000"/>
              <a:buFont typeface="Cabin"/>
              <a:buNone/>
            </a:pPr>
            <a:r>
              <a:rPr lang="en" sz="2300" u="none" strike="noStrike" cap="none" dirty="0">
                <a:solidFill>
                  <a:srgbClr val="FF4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  <a:r>
              <a:rPr lang="en" sz="2300" u="none" strike="noStrike" cap="none" dirty="0" err="1">
                <a:solidFill>
                  <a:srgbClr val="FF4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an.party</a:t>
            </a:r>
            <a:r>
              <a:rPr lang="en" sz="2300" u="none" strike="noStrike" cap="none" dirty="0">
                <a:solidFill>
                  <a:srgbClr val="FF4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()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40FF"/>
              </a:buClr>
              <a:buSzPct val="25000"/>
              <a:buFont typeface="Cabin"/>
              <a:buNone/>
            </a:pPr>
            <a:r>
              <a:rPr lang="en" sz="2300" u="none" strike="noStrike" cap="none" dirty="0">
                <a:solidFill>
                  <a:srgbClr val="FF4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  <a:r>
              <a:rPr lang="en" sz="2300" u="none" strike="noStrike" cap="none" dirty="0" err="1">
                <a:solidFill>
                  <a:srgbClr val="FF4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an.party</a:t>
            </a:r>
            <a:r>
              <a:rPr lang="en" sz="2300" u="none" strike="noStrike" cap="none" dirty="0">
                <a:solidFill>
                  <a:srgbClr val="FF4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()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40FF"/>
              </a:buClr>
              <a:buSzPct val="25000"/>
              <a:buFont typeface="Cabin"/>
              <a:buNone/>
            </a:pPr>
            <a:r>
              <a:rPr lang="en" sz="2300" u="none" strike="noStrike" cap="none" dirty="0">
                <a:solidFill>
                  <a:srgbClr val="FF4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  <a:r>
              <a:rPr lang="en" sz="2300" u="none" strike="noStrike" cap="none" dirty="0" err="1">
                <a:solidFill>
                  <a:srgbClr val="FF4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an.party</a:t>
            </a:r>
            <a:r>
              <a:rPr lang="en" sz="2300" u="none" strike="noStrike" cap="none" dirty="0">
                <a:solidFill>
                  <a:srgbClr val="FF4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()</a:t>
            </a:r>
          </a:p>
        </p:txBody>
      </p:sp>
      <p:sp>
        <p:nvSpPr>
          <p:cNvPr id="373" name="Shape 373"/>
          <p:cNvSpPr/>
          <p:nvPr/>
        </p:nvSpPr>
        <p:spPr>
          <a:xfrm>
            <a:off x="5923720" y="2623716"/>
            <a:ext cx="2385393" cy="1543050"/>
          </a:xfrm>
          <a:prstGeom prst="rect">
            <a:avLst/>
          </a:prstGeom>
          <a:noFill/>
          <a:ln w="50800" cap="flat" cmpd="sng">
            <a:solidFill>
              <a:srgbClr val="00F9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21050" tIns="21050" rIns="21050" bIns="210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250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  <a:endParaRPr lang="en" sz="2500" u="none" strike="noStrike" cap="none" dirty="0">
              <a:solidFill>
                <a:srgbClr val="FFFFFF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sp>
        <p:nvSpPr>
          <p:cNvPr id="374" name="Shape 374"/>
          <p:cNvSpPr/>
          <p:nvPr/>
        </p:nvSpPr>
        <p:spPr>
          <a:xfrm>
            <a:off x="6629400" y="2824557"/>
            <a:ext cx="1371090" cy="489857"/>
          </a:xfrm>
          <a:prstGeom prst="rect">
            <a:avLst/>
          </a:prstGeom>
          <a:solidFill>
            <a:srgbClr val="FFFB00"/>
          </a:solidFill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bin"/>
              <a:buNone/>
            </a:pPr>
            <a:r>
              <a:rPr lang="en" sz="2900" dirty="0"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  <a:endParaRPr lang="en" sz="2900" u="none" strike="noStrike" cap="none" dirty="0">
              <a:solidFill>
                <a:srgbClr val="000000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sp>
        <p:nvSpPr>
          <p:cNvPr id="375" name="Shape 375"/>
          <p:cNvSpPr/>
          <p:nvPr/>
        </p:nvSpPr>
        <p:spPr>
          <a:xfrm>
            <a:off x="6202017" y="3441777"/>
            <a:ext cx="1798473" cy="489857"/>
          </a:xfrm>
          <a:prstGeom prst="rect">
            <a:avLst/>
          </a:prstGeom>
          <a:solidFill>
            <a:srgbClr val="00F900"/>
          </a:solidFill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bin"/>
              <a:buNone/>
            </a:pPr>
            <a:r>
              <a:rPr lang="en" sz="2400"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  <a:r>
              <a:rPr lang="en" sz="2400" u="none" strike="noStrike" cap="none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party()</a:t>
            </a:r>
          </a:p>
        </p:txBody>
      </p:sp>
      <p:sp>
        <p:nvSpPr>
          <p:cNvPr id="380" name="Shape 380"/>
          <p:cNvSpPr/>
          <p:nvPr/>
        </p:nvSpPr>
        <p:spPr>
          <a:xfrm>
            <a:off x="5171262" y="2503402"/>
            <a:ext cx="544200" cy="830677"/>
          </a:xfrm>
          <a:prstGeom prst="rect">
            <a:avLst/>
          </a:prstGeom>
          <a:noFill/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900"/>
              </a:buClr>
              <a:buSzPct val="25000"/>
              <a:buFont typeface="Cabin"/>
              <a:buNone/>
            </a:pPr>
            <a:r>
              <a:rPr lang="en-US" sz="2300" dirty="0" smtClean="0">
                <a:solidFill>
                  <a:srgbClr val="FF93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an</a:t>
            </a:r>
            <a:r>
              <a:rPr lang="en" sz="2300" dirty="0" smtClean="0">
                <a:solidFill>
                  <a:srgbClr val="FF93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  <a:r>
              <a:rPr lang="en" sz="2300" u="none" strike="noStrike" cap="none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self</a:t>
            </a:r>
          </a:p>
        </p:txBody>
      </p:sp>
      <p:sp>
        <p:nvSpPr>
          <p:cNvPr id="11" name="Shape 380"/>
          <p:cNvSpPr/>
          <p:nvPr/>
        </p:nvSpPr>
        <p:spPr>
          <a:xfrm>
            <a:off x="6131935" y="2856028"/>
            <a:ext cx="382604" cy="350617"/>
          </a:xfrm>
          <a:prstGeom prst="rect">
            <a:avLst/>
          </a:prstGeom>
          <a:noFill/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900"/>
              </a:buClr>
              <a:buSzPct val="25000"/>
              <a:buFont typeface="Cabin"/>
              <a:buNone/>
            </a:pPr>
            <a:r>
              <a:rPr lang="en-US" sz="2300" dirty="0" smtClean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x</a:t>
            </a:r>
            <a:endParaRPr lang="en" sz="2300" u="none" strike="noStrike" cap="none" dirty="0">
              <a:solidFill>
                <a:srgbClr val="FFFF00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sp>
        <p:nvSpPr>
          <p:cNvPr id="12" name="Shape 356"/>
          <p:cNvSpPr/>
          <p:nvPr/>
        </p:nvSpPr>
        <p:spPr>
          <a:xfrm>
            <a:off x="5763985" y="602403"/>
            <a:ext cx="3093688" cy="1293300"/>
          </a:xfrm>
          <a:prstGeom prst="rect">
            <a:avLst/>
          </a:prstGeom>
          <a:noFill/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2300" u="none" strike="noStrike" cap="none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$</a:t>
            </a:r>
            <a:r>
              <a:rPr lang="en" sz="2400" u="none" strike="noStrike" cap="none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  <a:r>
              <a:rPr lang="en" sz="2400" u="none" strike="noStrike" cap="none" dirty="0">
                <a:solidFill>
                  <a:srgbClr val="FFFB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python party1.py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2300" u="none" strike="noStrike" cap="none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So far 1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2300" u="none" strike="noStrike" cap="none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So far 2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2300" u="none" strike="noStrike" cap="none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So far 3</a:t>
            </a:r>
          </a:p>
        </p:txBody>
      </p:sp>
      <p:sp>
        <p:nvSpPr>
          <p:cNvPr id="9" name="Shape 349"/>
          <p:cNvSpPr/>
          <p:nvPr/>
        </p:nvSpPr>
        <p:spPr>
          <a:xfrm>
            <a:off x="4249970" y="4399078"/>
            <a:ext cx="2750238" cy="371969"/>
          </a:xfrm>
          <a:prstGeom prst="rect">
            <a:avLst/>
          </a:prstGeom>
          <a:noFill/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DFF"/>
              </a:buClr>
              <a:buSzPct val="25000"/>
              <a:buFont typeface="Cabin"/>
              <a:buNone/>
            </a:pPr>
            <a:r>
              <a:rPr lang="en" sz="2000" u="none" strike="noStrike" cap="none" dirty="0" err="1">
                <a:solidFill>
                  <a:srgbClr val="00FD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PartyAnimal</a:t>
            </a:r>
            <a:r>
              <a:rPr lang="en" sz="2000" u="none" strike="noStrike" cap="none" dirty="0" err="1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.</a:t>
            </a:r>
            <a:r>
              <a:rPr lang="en" sz="2000" u="none" strike="noStrike" cap="none" dirty="0" err="1">
                <a:solidFill>
                  <a:srgbClr val="00F9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party</a:t>
            </a:r>
            <a:r>
              <a:rPr lang="en" sz="2000" u="none" strike="noStrike" cap="none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(</a:t>
            </a:r>
            <a:r>
              <a:rPr lang="en" sz="2000" u="none" strike="noStrike" cap="none" dirty="0">
                <a:solidFill>
                  <a:srgbClr val="FF4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an</a:t>
            </a:r>
            <a:r>
              <a:rPr lang="en" sz="2000" u="none" strike="noStrike" cap="none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888551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Shape 39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21050" tIns="21050" rIns="21050" bIns="2105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25000"/>
              <a:buFont typeface="Cabin"/>
              <a:buNone/>
            </a:pPr>
            <a:r>
              <a:rPr lang="en" sz="4700" u="none" strike="noStrike" cap="none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Playing with dir() and type()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Shape 39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15775" tIns="15775" rIns="15775" bIns="157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ct val="25000"/>
              <a:buFont typeface="Cabin"/>
              <a:buNone/>
            </a:pPr>
            <a:r>
              <a:rPr lang="en" sz="4100" u="none" strike="noStrike" cap="none">
                <a:solidFill>
                  <a:srgbClr val="FFD966"/>
                </a:solidFill>
                <a:sym typeface="Cabin"/>
              </a:rPr>
              <a:t>A Nerdy Way to Find Capabilities</a:t>
            </a:r>
          </a:p>
        </p:txBody>
      </p:sp>
      <p:sp>
        <p:nvSpPr>
          <p:cNvPr id="400" name="Shape 400"/>
          <p:cNvSpPr txBox="1">
            <a:spLocks noGrp="1"/>
          </p:cNvSpPr>
          <p:nvPr>
            <p:ph type="body" idx="1"/>
          </p:nvPr>
        </p:nvSpPr>
        <p:spPr>
          <a:xfrm>
            <a:off x="650081" y="1464469"/>
            <a:ext cx="4377619" cy="3207599"/>
          </a:xfrm>
          <a:prstGeom prst="rect">
            <a:avLst/>
          </a:prstGeom>
          <a:noFill/>
          <a:ln>
            <a:noFill/>
          </a:ln>
        </p:spPr>
        <p:txBody>
          <a:bodyPr lIns="15775" tIns="15775" rIns="15775" bIns="15775" anchor="ctr" anchorCtr="0">
            <a:noAutofit/>
          </a:bodyPr>
          <a:lstStyle/>
          <a:p>
            <a: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Cabin"/>
            </a:pPr>
            <a:r>
              <a:rPr lang="en" sz="2000" u="none" strike="noStrike" cap="none" dirty="0">
                <a:solidFill>
                  <a:srgbClr val="FFFFFF"/>
                </a:solidFill>
                <a:sym typeface="Cabin"/>
              </a:rPr>
              <a:t>The </a:t>
            </a:r>
            <a:r>
              <a:rPr lang="en" sz="2000" u="none" strike="noStrike" cap="none" dirty="0" err="1">
                <a:solidFill>
                  <a:srgbClr val="DE6A10"/>
                </a:solidFill>
                <a:sym typeface="Cabin"/>
              </a:rPr>
              <a:t>dir</a:t>
            </a:r>
            <a:r>
              <a:rPr lang="en" sz="2000" u="none" strike="noStrike" cap="none" dirty="0">
                <a:solidFill>
                  <a:srgbClr val="DE6A10"/>
                </a:solidFill>
                <a:sym typeface="Cabin"/>
              </a:rPr>
              <a:t>()</a:t>
            </a:r>
            <a:r>
              <a:rPr lang="en" sz="2000" u="none" strike="noStrike" cap="none" dirty="0">
                <a:solidFill>
                  <a:srgbClr val="FFFFFF"/>
                </a:solidFill>
                <a:sym typeface="Cabin"/>
              </a:rPr>
              <a:t> command lists capabilities</a:t>
            </a:r>
          </a:p>
          <a:p>
            <a:pPr marL="457200" marR="0" lvl="0" indent="-355600" algn="l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rgbClr val="00FDFF"/>
              </a:buClr>
              <a:buSzPct val="100000"/>
              <a:buFont typeface="Cabin"/>
            </a:pPr>
            <a:r>
              <a:rPr lang="en" sz="2000" u="none" strike="noStrike" cap="none" dirty="0">
                <a:solidFill>
                  <a:srgbClr val="00FDFF"/>
                </a:solidFill>
                <a:sym typeface="Cabin"/>
              </a:rPr>
              <a:t>Ignore the ones with underscores - these are used by Python itself</a:t>
            </a:r>
          </a:p>
          <a:p>
            <a:pPr marL="457200" marR="0" lvl="0" indent="-355600" algn="l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rgbClr val="00F900"/>
              </a:buClr>
              <a:buSzPct val="100000"/>
              <a:buFont typeface="Cabin"/>
            </a:pPr>
            <a:r>
              <a:rPr lang="en" sz="2000" u="none" strike="noStrike" cap="none" dirty="0">
                <a:solidFill>
                  <a:srgbClr val="00F900"/>
                </a:solidFill>
                <a:sym typeface="Cabin"/>
              </a:rPr>
              <a:t>The rest are real operations that the object can perform</a:t>
            </a:r>
          </a:p>
          <a:p>
            <a:pPr marL="457200" marR="0" lvl="0" indent="-355600" algn="l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Cabin"/>
            </a:pPr>
            <a:r>
              <a:rPr lang="en" sz="2000" u="none" strike="noStrike" cap="none" dirty="0">
                <a:solidFill>
                  <a:srgbClr val="FFFFFF"/>
                </a:solidFill>
                <a:sym typeface="Cabin"/>
              </a:rPr>
              <a:t>It is like type() - it tells us something *about* a variable</a:t>
            </a:r>
          </a:p>
        </p:txBody>
      </p:sp>
      <p:sp>
        <p:nvSpPr>
          <p:cNvPr id="401" name="Shape 401"/>
          <p:cNvSpPr/>
          <p:nvPr/>
        </p:nvSpPr>
        <p:spPr>
          <a:xfrm>
            <a:off x="5221664" y="1490114"/>
            <a:ext cx="3810000" cy="3181954"/>
          </a:xfrm>
          <a:prstGeom prst="rect">
            <a:avLst/>
          </a:prstGeom>
          <a:noFill/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bin"/>
              <a:buNone/>
            </a:pP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&gt;&gt;&gt; </a:t>
            </a:r>
            <a:r>
              <a:rPr lang="en-US" sz="1600" i="0" u="none" strike="noStrike" cap="none" dirty="0" smtClean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y</a:t>
            </a:r>
            <a:r>
              <a:rPr lang="en" sz="1600" i="0" u="none" strike="noStrike" cap="none" dirty="0" smtClean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 </a:t>
            </a:r>
            <a:r>
              <a:rPr lang="en" sz="1600" i="0" u="none" strike="noStrike" cap="none" dirty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= list()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bin"/>
              <a:buNone/>
            </a:pP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&gt;&gt;&gt;</a:t>
            </a:r>
            <a:r>
              <a:rPr lang="en" sz="1600" i="0" u="none" strike="noStrike" cap="none" dirty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 </a:t>
            </a:r>
            <a:r>
              <a:rPr lang="en" sz="1600" i="0" u="none" strike="noStrike" cap="none" dirty="0" smtClean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type(</a:t>
            </a:r>
            <a:r>
              <a:rPr lang="en-US" sz="1600" i="0" u="none" strike="noStrike" cap="none" dirty="0" smtClean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y</a:t>
            </a:r>
            <a:r>
              <a:rPr lang="en" sz="1600" i="0" u="none" strike="noStrike" cap="none" dirty="0" smtClean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)</a:t>
            </a:r>
            <a:endParaRPr lang="en" sz="1600" i="0" u="none" strike="noStrike" cap="none" dirty="0">
              <a:solidFill>
                <a:srgbClr val="FFFB00"/>
              </a:solidFill>
              <a:latin typeface="Courier"/>
              <a:ea typeface="Courier New"/>
              <a:cs typeface="Courier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bin"/>
              <a:buNone/>
            </a:pPr>
            <a:r>
              <a:rPr lang="en" sz="1600" i="0" u="none" strike="noStrike" cap="none" dirty="0" smtClean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&lt;</a:t>
            </a:r>
            <a:r>
              <a:rPr lang="en-US" sz="1600" i="0" u="none" strike="noStrike" cap="none" dirty="0" smtClean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class </a:t>
            </a:r>
            <a:r>
              <a:rPr lang="en" sz="1600" i="0" u="none" strike="noStrike" cap="none" dirty="0" smtClean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'list</a:t>
            </a: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'&gt;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bin"/>
              <a:buNone/>
            </a:pP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&gt;&gt;&gt; </a:t>
            </a:r>
            <a:r>
              <a:rPr lang="en" sz="1600" i="0" u="none" strike="noStrike" cap="none" dirty="0" err="1" smtClean="0">
                <a:solidFill>
                  <a:srgbClr val="DE6A10"/>
                </a:solidFill>
                <a:latin typeface="Courier"/>
                <a:ea typeface="Courier New"/>
                <a:cs typeface="Courier"/>
                <a:sym typeface="Courier New"/>
              </a:rPr>
              <a:t>dir</a:t>
            </a:r>
            <a:r>
              <a:rPr lang="en" sz="1600" i="0" u="none" strike="noStrike" cap="none" dirty="0" smtClean="0">
                <a:solidFill>
                  <a:srgbClr val="DE6A10"/>
                </a:solidFill>
                <a:latin typeface="Courier"/>
                <a:ea typeface="Courier New"/>
                <a:cs typeface="Courier"/>
                <a:sym typeface="Courier New"/>
              </a:rPr>
              <a:t>(</a:t>
            </a:r>
            <a:r>
              <a:rPr lang="en-US" sz="1600" i="0" u="none" strike="noStrike" cap="none" smtClean="0">
                <a:solidFill>
                  <a:srgbClr val="DE6A10"/>
                </a:solidFill>
                <a:latin typeface="Courier"/>
                <a:ea typeface="Courier New"/>
                <a:cs typeface="Courier"/>
                <a:sym typeface="Courier New"/>
              </a:rPr>
              <a:t>y</a:t>
            </a:r>
            <a:r>
              <a:rPr lang="en" sz="1600" i="0" u="none" strike="noStrike" cap="none" smtClean="0">
                <a:solidFill>
                  <a:srgbClr val="DE6A10"/>
                </a:solidFill>
                <a:latin typeface="Courier"/>
                <a:ea typeface="Courier New"/>
                <a:cs typeface="Courier"/>
                <a:sym typeface="Courier New"/>
              </a:rPr>
              <a:t>)</a:t>
            </a:r>
            <a:endParaRPr lang="en" sz="1600" i="0" u="none" strike="noStrike" cap="none" dirty="0">
              <a:solidFill>
                <a:srgbClr val="DE6A10"/>
              </a:solidFill>
              <a:latin typeface="Courier"/>
              <a:ea typeface="Courier New"/>
              <a:cs typeface="Courier"/>
              <a:sym typeface="Courier New"/>
            </a:endParaRPr>
          </a:p>
          <a:p>
            <a:pPr>
              <a:buClr>
                <a:srgbClr val="FFFFFF"/>
              </a:buClr>
            </a:pPr>
            <a:r>
              <a:rPr lang="en" sz="1600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[</a:t>
            </a:r>
            <a:r>
              <a:rPr lang="en" sz="1600" dirty="0">
                <a:solidFill>
                  <a:srgbClr val="00FDFF"/>
                </a:solidFill>
                <a:latin typeface="Courier"/>
                <a:ea typeface="Courier New"/>
                <a:cs typeface="Courier"/>
                <a:sym typeface="Courier New"/>
              </a:rPr>
              <a:t>'__add__', '__class__', '__contains__', '__</a:t>
            </a:r>
            <a:r>
              <a:rPr lang="en" sz="1600" dirty="0" err="1">
                <a:solidFill>
                  <a:srgbClr val="00FDFF"/>
                </a:solidFill>
                <a:latin typeface="Courier"/>
                <a:ea typeface="Courier New"/>
                <a:cs typeface="Courier"/>
                <a:sym typeface="Courier New"/>
              </a:rPr>
              <a:t>delattr</a:t>
            </a:r>
            <a:r>
              <a:rPr lang="en" sz="1600" dirty="0">
                <a:solidFill>
                  <a:srgbClr val="00FDFF"/>
                </a:solidFill>
                <a:latin typeface="Courier"/>
                <a:ea typeface="Courier New"/>
                <a:cs typeface="Courier"/>
                <a:sym typeface="Courier New"/>
              </a:rPr>
              <a:t>__', '__</a:t>
            </a:r>
            <a:r>
              <a:rPr lang="en" sz="1600" dirty="0" err="1">
                <a:solidFill>
                  <a:srgbClr val="00FDFF"/>
                </a:solidFill>
                <a:latin typeface="Courier"/>
                <a:ea typeface="Courier New"/>
                <a:cs typeface="Courier"/>
                <a:sym typeface="Courier New"/>
              </a:rPr>
              <a:t>delitem</a:t>
            </a:r>
            <a:r>
              <a:rPr lang="en" sz="1600" dirty="0">
                <a:solidFill>
                  <a:srgbClr val="00FDFF"/>
                </a:solidFill>
                <a:latin typeface="Courier"/>
                <a:ea typeface="Courier New"/>
                <a:cs typeface="Courier"/>
                <a:sym typeface="Courier New"/>
              </a:rPr>
              <a:t>__', '__</a:t>
            </a:r>
            <a:r>
              <a:rPr lang="en" sz="1600" dirty="0" err="1">
                <a:solidFill>
                  <a:srgbClr val="00FDFF"/>
                </a:solidFill>
                <a:latin typeface="Courier"/>
                <a:ea typeface="Courier New"/>
                <a:cs typeface="Courier"/>
                <a:sym typeface="Courier New"/>
              </a:rPr>
              <a:t>delslice</a:t>
            </a:r>
            <a:r>
              <a:rPr lang="en" sz="1600" dirty="0">
                <a:solidFill>
                  <a:srgbClr val="00FDFF"/>
                </a:solidFill>
                <a:latin typeface="Courier"/>
                <a:ea typeface="Courier New"/>
                <a:cs typeface="Courier"/>
                <a:sym typeface="Courier New"/>
              </a:rPr>
              <a:t>__', '__doc__', </a:t>
            </a:r>
            <a:r>
              <a:rPr lang="is-IS" sz="1600" dirty="0">
                <a:solidFill>
                  <a:srgbClr val="00FDFF"/>
                </a:solidFill>
                <a:latin typeface="Courier"/>
                <a:ea typeface="Courier New"/>
                <a:cs typeface="Courier"/>
                <a:sym typeface="Courier New"/>
              </a:rPr>
              <a:t>… </a:t>
            </a:r>
            <a:r>
              <a:rPr lang="en" sz="1600" dirty="0">
                <a:solidFill>
                  <a:srgbClr val="00FDFF"/>
                </a:solidFill>
                <a:latin typeface="Courier"/>
                <a:ea typeface="Courier New"/>
                <a:cs typeface="Courier"/>
                <a:sym typeface="Courier New"/>
              </a:rPr>
              <a:t>'__</a:t>
            </a:r>
            <a:r>
              <a:rPr lang="en" sz="1600" dirty="0" err="1">
                <a:solidFill>
                  <a:srgbClr val="00FDFF"/>
                </a:solidFill>
                <a:latin typeface="Courier"/>
                <a:ea typeface="Courier New"/>
                <a:cs typeface="Courier"/>
                <a:sym typeface="Courier New"/>
              </a:rPr>
              <a:t>setitem</a:t>
            </a:r>
            <a:r>
              <a:rPr lang="en" sz="1600" dirty="0">
                <a:solidFill>
                  <a:srgbClr val="00FDFF"/>
                </a:solidFill>
                <a:latin typeface="Courier"/>
                <a:ea typeface="Courier New"/>
                <a:cs typeface="Courier"/>
                <a:sym typeface="Courier New"/>
              </a:rPr>
              <a:t>__', '__</a:t>
            </a:r>
            <a:r>
              <a:rPr lang="en" sz="1600" dirty="0" err="1">
                <a:solidFill>
                  <a:srgbClr val="00FDFF"/>
                </a:solidFill>
                <a:latin typeface="Courier"/>
                <a:ea typeface="Courier New"/>
                <a:cs typeface="Courier"/>
                <a:sym typeface="Courier New"/>
              </a:rPr>
              <a:t>setslice</a:t>
            </a:r>
            <a:r>
              <a:rPr lang="en" sz="1600" dirty="0">
                <a:solidFill>
                  <a:srgbClr val="00FDFF"/>
                </a:solidFill>
                <a:latin typeface="Courier"/>
                <a:ea typeface="Courier New"/>
                <a:cs typeface="Courier"/>
                <a:sym typeface="Courier New"/>
              </a:rPr>
              <a:t>__', '__</a:t>
            </a:r>
            <a:r>
              <a:rPr lang="en" sz="1600" dirty="0" err="1">
                <a:solidFill>
                  <a:srgbClr val="00FDFF"/>
                </a:solidFill>
                <a:latin typeface="Courier"/>
                <a:ea typeface="Courier New"/>
                <a:cs typeface="Courier"/>
                <a:sym typeface="Courier New"/>
              </a:rPr>
              <a:t>str</a:t>
            </a:r>
            <a:r>
              <a:rPr lang="en" sz="1600" dirty="0">
                <a:solidFill>
                  <a:srgbClr val="00FDFF"/>
                </a:solidFill>
                <a:latin typeface="Courier"/>
                <a:ea typeface="Courier New"/>
                <a:cs typeface="Courier"/>
                <a:sym typeface="Courier New"/>
              </a:rPr>
              <a:t>__', </a:t>
            </a:r>
            <a:r>
              <a:rPr lang="en" sz="1600" dirty="0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'append', </a:t>
            </a:r>
            <a:r>
              <a:rPr lang="en-US" sz="1600" dirty="0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'clear', 'copy', </a:t>
            </a:r>
            <a:r>
              <a:rPr lang="en" sz="1600" dirty="0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'count', 'extend', 'index', 'insert', 'pop', 'remove', 'reverse', 'sort'</a:t>
            </a:r>
            <a:r>
              <a:rPr lang="en" sz="1600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]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bin"/>
              <a:buNone/>
            </a:pPr>
            <a:r>
              <a:rPr lang="en" sz="1600" i="0" u="none" strike="noStrike" cap="none" dirty="0" smtClean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&gt;&gt;&gt; </a:t>
            </a:r>
            <a:endParaRPr lang="en" sz="1600" i="0" u="none" strike="noStrike" cap="none" dirty="0">
              <a:solidFill>
                <a:srgbClr val="FFFFFF"/>
              </a:solidFill>
              <a:latin typeface="Courier"/>
              <a:ea typeface="Courier New"/>
              <a:cs typeface="Courier"/>
              <a:sym typeface="Courier New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Shape 412"/>
          <p:cNvSpPr/>
          <p:nvPr/>
        </p:nvSpPr>
        <p:spPr>
          <a:xfrm>
            <a:off x="261491" y="489932"/>
            <a:ext cx="4585199" cy="3566099"/>
          </a:xfrm>
          <a:prstGeom prst="rect">
            <a:avLst/>
          </a:prstGeom>
          <a:noFill/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18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class </a:t>
            </a:r>
            <a:r>
              <a:rPr lang="en" sz="1800" i="0" u="none" strike="noStrike" cap="none" dirty="0" err="1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PartyAnimal</a:t>
            </a:r>
            <a:r>
              <a:rPr lang="en" sz="18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18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   x = 0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bin"/>
              <a:buNone/>
            </a:pPr>
            <a:endParaRPr sz="1800" i="0" u="none" strike="noStrike" cap="none" dirty="0">
              <a:solidFill>
                <a:srgbClr val="FFFFFF"/>
              </a:solidFill>
              <a:latin typeface="Courier"/>
              <a:ea typeface="Courier New"/>
              <a:cs typeface="Courier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18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   </a:t>
            </a:r>
            <a:r>
              <a:rPr lang="en" sz="1800" i="0" u="none" strike="noStrike" cap="none" dirty="0" err="1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def</a:t>
            </a:r>
            <a:r>
              <a:rPr lang="en" sz="18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 party(self) 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18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     </a:t>
            </a:r>
            <a:r>
              <a:rPr lang="en" sz="1800" i="0" u="none" strike="noStrike" cap="none" dirty="0" err="1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self.x</a:t>
            </a:r>
            <a:r>
              <a:rPr lang="en" sz="18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 = </a:t>
            </a:r>
            <a:r>
              <a:rPr lang="en" sz="1800" i="0" u="none" strike="noStrike" cap="none" dirty="0" err="1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self.x</a:t>
            </a:r>
            <a:r>
              <a:rPr lang="en" sz="18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 + 1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18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     </a:t>
            </a:r>
            <a:r>
              <a:rPr lang="en" sz="1800" i="0" u="none" strike="noStrike" cap="none" dirty="0" smtClean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print</a:t>
            </a:r>
            <a:r>
              <a:rPr lang="en-US" sz="1800" i="0" u="none" strike="noStrike" cap="none" dirty="0" smtClean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(</a:t>
            </a:r>
            <a:r>
              <a:rPr lang="en" sz="1800" i="0" u="none" strike="noStrike" cap="none" dirty="0" smtClean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"So </a:t>
            </a:r>
            <a:r>
              <a:rPr lang="en" sz="18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far",</a:t>
            </a:r>
            <a:r>
              <a:rPr lang="en" sz="1800" i="0" u="none" strike="noStrike" cap="none" dirty="0" err="1" smtClean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self.x</a:t>
            </a:r>
            <a:r>
              <a:rPr lang="en-US" sz="1800" i="0" u="none" strike="noStrike" cap="none" dirty="0" smtClean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)</a:t>
            </a:r>
            <a:endParaRPr lang="en" sz="1800" i="0" u="none" strike="noStrike" cap="none" dirty="0">
              <a:solidFill>
                <a:srgbClr val="FFFFFF"/>
              </a:solidFill>
              <a:latin typeface="Courier"/>
              <a:ea typeface="Courier New"/>
              <a:cs typeface="Courier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bin"/>
              <a:buNone/>
            </a:pPr>
            <a:endParaRPr sz="1800" i="0" u="none" strike="noStrike" cap="none" dirty="0">
              <a:solidFill>
                <a:srgbClr val="FFFFFF"/>
              </a:solidFill>
              <a:latin typeface="Courier"/>
              <a:ea typeface="Courier New"/>
              <a:cs typeface="Courier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18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an = </a:t>
            </a:r>
            <a:r>
              <a:rPr lang="en" sz="1800" i="0" u="none" strike="noStrike" cap="none" dirty="0" err="1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PartyAnimal</a:t>
            </a:r>
            <a:r>
              <a:rPr lang="en" sz="18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()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bin"/>
              <a:buNone/>
            </a:pPr>
            <a:endParaRPr sz="1800" i="0" u="none" strike="noStrike" cap="none" dirty="0">
              <a:solidFill>
                <a:srgbClr val="FFFFFF"/>
              </a:solidFill>
              <a:latin typeface="Courier"/>
              <a:ea typeface="Courier New"/>
              <a:cs typeface="Courier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900"/>
              </a:buClr>
              <a:buSzPct val="25000"/>
              <a:buFont typeface="Cabin"/>
              <a:buNone/>
            </a:pPr>
            <a:r>
              <a:rPr lang="en" sz="1800" i="0" u="none" strike="noStrike" cap="none" dirty="0" smtClean="0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print</a:t>
            </a:r>
            <a:r>
              <a:rPr lang="en-US" sz="1800" i="0" u="none" strike="noStrike" cap="none" dirty="0" smtClean="0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(</a:t>
            </a:r>
            <a:r>
              <a:rPr lang="en" sz="1800" i="0" u="none" strike="noStrike" cap="none" dirty="0" smtClean="0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"Type</a:t>
            </a:r>
            <a:r>
              <a:rPr lang="en" sz="1800" i="0" u="none" strike="noStrike" cap="none" dirty="0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", type(an</a:t>
            </a:r>
            <a:r>
              <a:rPr lang="en" sz="1800" i="0" u="none" strike="noStrike" cap="none" dirty="0" smtClean="0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)</a:t>
            </a:r>
            <a:r>
              <a:rPr lang="en-US" sz="1800" i="0" u="none" strike="noStrike" cap="none" dirty="0" smtClean="0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)</a:t>
            </a:r>
            <a:endParaRPr lang="en" sz="1800" i="0" u="none" strike="noStrike" cap="none" dirty="0">
              <a:solidFill>
                <a:srgbClr val="00F900"/>
              </a:solidFill>
              <a:latin typeface="Courier"/>
              <a:ea typeface="Courier New"/>
              <a:cs typeface="Courier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40FF"/>
              </a:buClr>
              <a:buSzPct val="25000"/>
              <a:buFont typeface="Cabin"/>
              <a:buNone/>
            </a:pPr>
            <a:r>
              <a:rPr lang="en" sz="1800" i="0" u="none" strike="noStrike" cap="none" dirty="0" smtClean="0">
                <a:solidFill>
                  <a:srgbClr val="FF40FF"/>
                </a:solidFill>
                <a:latin typeface="Courier"/>
                <a:ea typeface="Courier New"/>
                <a:cs typeface="Courier"/>
                <a:sym typeface="Courier New"/>
              </a:rPr>
              <a:t>print</a:t>
            </a:r>
            <a:r>
              <a:rPr lang="en-US" sz="1800" i="0" u="none" strike="noStrike" cap="none" dirty="0" smtClean="0">
                <a:solidFill>
                  <a:srgbClr val="FF40FF"/>
                </a:solidFill>
                <a:latin typeface="Courier"/>
                <a:ea typeface="Courier New"/>
                <a:cs typeface="Courier"/>
                <a:sym typeface="Courier New"/>
              </a:rPr>
              <a:t>(</a:t>
            </a:r>
            <a:r>
              <a:rPr lang="en" sz="1800" i="0" u="none" strike="noStrike" cap="none" dirty="0" smtClean="0">
                <a:solidFill>
                  <a:srgbClr val="FF40FF"/>
                </a:solidFill>
                <a:latin typeface="Courier"/>
                <a:ea typeface="Courier New"/>
                <a:cs typeface="Courier"/>
                <a:sym typeface="Courier New"/>
              </a:rPr>
              <a:t>"Dir </a:t>
            </a:r>
            <a:r>
              <a:rPr lang="en" sz="1800" i="0" u="none" strike="noStrike" cap="none" dirty="0">
                <a:solidFill>
                  <a:srgbClr val="FF40FF"/>
                </a:solidFill>
                <a:latin typeface="Courier"/>
                <a:ea typeface="Courier New"/>
                <a:cs typeface="Courier"/>
                <a:sym typeface="Courier New"/>
              </a:rPr>
              <a:t>", </a:t>
            </a:r>
            <a:r>
              <a:rPr lang="en" sz="1800" i="0" u="none" strike="noStrike" cap="none" dirty="0" err="1">
                <a:solidFill>
                  <a:srgbClr val="FF40FF"/>
                </a:solidFill>
                <a:latin typeface="Courier"/>
                <a:ea typeface="Courier New"/>
                <a:cs typeface="Courier"/>
                <a:sym typeface="Courier New"/>
              </a:rPr>
              <a:t>dir</a:t>
            </a:r>
            <a:r>
              <a:rPr lang="en" sz="1800" i="0" u="none" strike="noStrike" cap="none" dirty="0">
                <a:solidFill>
                  <a:srgbClr val="FF40FF"/>
                </a:solidFill>
                <a:latin typeface="Courier"/>
                <a:ea typeface="Courier New"/>
                <a:cs typeface="Courier"/>
                <a:sym typeface="Courier New"/>
              </a:rPr>
              <a:t>(an</a:t>
            </a:r>
            <a:r>
              <a:rPr lang="en" sz="1800" i="0" u="none" strike="noStrike" cap="none" dirty="0" smtClean="0">
                <a:solidFill>
                  <a:srgbClr val="FF40FF"/>
                </a:solidFill>
                <a:latin typeface="Courier"/>
                <a:ea typeface="Courier New"/>
                <a:cs typeface="Courier"/>
                <a:sym typeface="Courier New"/>
              </a:rPr>
              <a:t>)</a:t>
            </a:r>
            <a:r>
              <a:rPr lang="en-US" sz="1800" i="0" u="none" strike="noStrike" cap="none" dirty="0" smtClean="0">
                <a:solidFill>
                  <a:srgbClr val="FF40FF"/>
                </a:solidFill>
                <a:latin typeface="Courier"/>
                <a:ea typeface="Courier New"/>
                <a:cs typeface="Courier"/>
                <a:sym typeface="Courier New"/>
              </a:rPr>
              <a:t>)</a:t>
            </a:r>
            <a:endParaRPr lang="en" sz="1800" i="0" u="none" strike="noStrike" cap="none" dirty="0">
              <a:solidFill>
                <a:srgbClr val="FF40FF"/>
              </a:solidFill>
              <a:latin typeface="Courier"/>
              <a:ea typeface="Courier New"/>
              <a:cs typeface="Courier"/>
              <a:sym typeface="Courier New"/>
            </a:endParaRPr>
          </a:p>
        </p:txBody>
      </p:sp>
      <p:sp>
        <p:nvSpPr>
          <p:cNvPr id="413" name="Shape 413"/>
          <p:cNvSpPr/>
          <p:nvPr/>
        </p:nvSpPr>
        <p:spPr>
          <a:xfrm>
            <a:off x="4291076" y="2721517"/>
            <a:ext cx="4622028" cy="1508700"/>
          </a:xfrm>
          <a:prstGeom prst="rect">
            <a:avLst/>
          </a:prstGeom>
          <a:noFill/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$ </a:t>
            </a:r>
            <a:r>
              <a:rPr lang="en" sz="1600" i="0" u="none" strike="noStrike" cap="none" dirty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python </a:t>
            </a:r>
            <a:r>
              <a:rPr lang="en" sz="1600" i="0" u="none" strike="noStrike" cap="none" dirty="0" smtClean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party</a:t>
            </a:r>
            <a:r>
              <a:rPr lang="en-US" sz="1600" i="0" u="none" strike="noStrike" cap="none" dirty="0" smtClean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3</a:t>
            </a:r>
            <a:r>
              <a:rPr lang="en" sz="1600" i="0" u="none" strike="noStrike" cap="none" dirty="0" smtClean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.</a:t>
            </a:r>
            <a:r>
              <a:rPr lang="en" sz="1600" i="0" u="none" strike="noStrike" cap="none" dirty="0" err="1" smtClean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py</a:t>
            </a:r>
            <a:endParaRPr lang="en" sz="1600" i="0" u="none" strike="noStrike" cap="none" dirty="0">
              <a:solidFill>
                <a:srgbClr val="FFFB00"/>
              </a:solidFill>
              <a:latin typeface="Courier"/>
              <a:ea typeface="Courier New"/>
              <a:cs typeface="Courier"/>
              <a:sym typeface="Courier New"/>
            </a:endParaRPr>
          </a:p>
          <a:p>
            <a:pPr lvl="0">
              <a:buClr>
                <a:srgbClr val="00F900"/>
              </a:buClr>
              <a:buSzPct val="25000"/>
            </a:pPr>
            <a:r>
              <a:rPr lang="en" sz="1600" dirty="0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Type &lt;class '__main__.</a:t>
            </a:r>
            <a:r>
              <a:rPr lang="en" sz="1600" dirty="0" err="1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PartyAnimal</a:t>
            </a:r>
            <a:r>
              <a:rPr lang="en" sz="1600" dirty="0" smtClean="0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'&gt;</a:t>
            </a:r>
            <a:endParaRPr lang="en-US" sz="1600" dirty="0" smtClean="0">
              <a:solidFill>
                <a:srgbClr val="00F900"/>
              </a:solidFill>
              <a:latin typeface="Courier"/>
              <a:ea typeface="Courier New"/>
              <a:cs typeface="Courier"/>
              <a:sym typeface="Courier New"/>
            </a:endParaRPr>
          </a:p>
          <a:p>
            <a:pPr lvl="0">
              <a:buClr>
                <a:srgbClr val="00F900"/>
              </a:buClr>
              <a:buSzPct val="25000"/>
            </a:pPr>
            <a:r>
              <a:rPr lang="en-US" sz="1600" dirty="0">
                <a:solidFill>
                  <a:srgbClr val="FF40FF"/>
                </a:solidFill>
                <a:latin typeface="Courier"/>
                <a:ea typeface="Courier New"/>
                <a:cs typeface="Courier"/>
                <a:sym typeface="Courier New"/>
              </a:rPr>
              <a:t>Dir  ['__class</a:t>
            </a:r>
            <a:r>
              <a:rPr lang="en-US" sz="1600" dirty="0" smtClean="0">
                <a:solidFill>
                  <a:srgbClr val="FF40FF"/>
                </a:solidFill>
                <a:latin typeface="Courier"/>
                <a:ea typeface="Courier New"/>
                <a:cs typeface="Courier"/>
                <a:sym typeface="Courier New"/>
              </a:rPr>
              <a:t>__', </a:t>
            </a:r>
            <a:r>
              <a:rPr lang="en-US" sz="1600" i="0" u="none" strike="noStrike" cap="none" dirty="0" smtClean="0">
                <a:solidFill>
                  <a:srgbClr val="FF40FF"/>
                </a:solidFill>
                <a:latin typeface="Courier"/>
                <a:ea typeface="Courier New"/>
                <a:cs typeface="Courier"/>
                <a:sym typeface="Courier New"/>
              </a:rPr>
              <a:t>...</a:t>
            </a:r>
            <a:r>
              <a:rPr lang="en" sz="1600" i="0" u="none" strike="noStrike" cap="none" dirty="0" smtClean="0">
                <a:solidFill>
                  <a:srgbClr val="FF40FF"/>
                </a:solidFill>
                <a:latin typeface="Courier"/>
                <a:ea typeface="Courier New"/>
                <a:cs typeface="Courier"/>
                <a:sym typeface="Courier New"/>
              </a:rPr>
              <a:t> 'party', 'x']</a:t>
            </a:r>
            <a:endParaRPr lang="en" sz="1600" i="0" u="none" strike="noStrike" cap="none" dirty="0">
              <a:solidFill>
                <a:srgbClr val="FF40FF"/>
              </a:solidFill>
              <a:latin typeface="Courier"/>
              <a:ea typeface="Courier New"/>
              <a:cs typeface="Courier"/>
              <a:sym typeface="Courier New"/>
            </a:endParaRPr>
          </a:p>
        </p:txBody>
      </p:sp>
      <p:sp>
        <p:nvSpPr>
          <p:cNvPr id="414" name="Shape 414"/>
          <p:cNvSpPr/>
          <p:nvPr/>
        </p:nvSpPr>
        <p:spPr>
          <a:xfrm>
            <a:off x="5023315" y="903515"/>
            <a:ext cx="2950029" cy="920931"/>
          </a:xfrm>
          <a:prstGeom prst="rect">
            <a:avLst/>
          </a:prstGeom>
          <a:noFill/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B00"/>
              </a:buClr>
              <a:buSzPct val="25000"/>
              <a:buFont typeface="Cabin"/>
              <a:buNone/>
            </a:pPr>
            <a:r>
              <a:rPr lang="en" sz="2200" u="none" strike="noStrike" cap="none">
                <a:solidFill>
                  <a:srgbClr val="FFFB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We can use </a:t>
            </a:r>
            <a:r>
              <a:rPr lang="en" sz="2200" u="none" strike="noStrike" cap="none" dirty="0" err="1">
                <a:solidFill>
                  <a:srgbClr val="FF4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dir</a:t>
            </a:r>
            <a:r>
              <a:rPr lang="en" sz="2200" u="none" strike="noStrike" cap="none" dirty="0">
                <a:solidFill>
                  <a:srgbClr val="FFFB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() to find the “capabilities” of our newly created class.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Shape 40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15775" tIns="15775" rIns="15775" bIns="157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ct val="25000"/>
              <a:buFont typeface="Cabin"/>
              <a:buNone/>
            </a:pPr>
            <a:r>
              <a:rPr lang="en" sz="4600" u="none" strike="noStrike" cap="none">
                <a:solidFill>
                  <a:srgbClr val="FFD966"/>
                </a:solidFill>
                <a:sym typeface="Cabin"/>
              </a:rPr>
              <a:t>Try dir() with a String</a:t>
            </a:r>
          </a:p>
        </p:txBody>
      </p:sp>
      <p:sp>
        <p:nvSpPr>
          <p:cNvPr id="407" name="Shape 407"/>
          <p:cNvSpPr/>
          <p:nvPr/>
        </p:nvSpPr>
        <p:spPr>
          <a:xfrm>
            <a:off x="472287" y="1400219"/>
            <a:ext cx="7913429" cy="3459864"/>
          </a:xfrm>
          <a:prstGeom prst="rect">
            <a:avLst/>
          </a:prstGeom>
          <a:noFill/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bin"/>
              <a:buNone/>
            </a:pP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&gt;&gt;&gt;</a:t>
            </a:r>
            <a:r>
              <a:rPr lang="en" sz="1600" i="0" u="none" strike="noStrike" cap="none" dirty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 </a:t>
            </a:r>
            <a:r>
              <a:rPr lang="en-US" sz="1600" i="0" u="none" strike="noStrike" cap="none" dirty="0" smtClean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x</a:t>
            </a:r>
            <a:r>
              <a:rPr lang="en" sz="1600" i="0" u="none" strike="noStrike" cap="none" dirty="0" smtClean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 </a:t>
            </a:r>
            <a:r>
              <a:rPr lang="en" sz="1600" i="0" u="none" strike="noStrike" cap="none" dirty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= </a:t>
            </a:r>
            <a:r>
              <a:rPr lang="en-US" sz="1600" i="0" u="none" strike="noStrike" cap="none" dirty="0" smtClean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'</a:t>
            </a:r>
            <a:r>
              <a:rPr lang="en" sz="1600" i="0" u="none" strike="noStrike" cap="none" dirty="0" smtClean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Hello there</a:t>
            </a:r>
            <a:r>
              <a:rPr lang="en-US" sz="1600" i="0" u="none" strike="noStrike" cap="none" dirty="0" smtClean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'</a:t>
            </a:r>
            <a:endParaRPr lang="en" sz="1600" i="0" u="none" strike="noStrike" cap="none" dirty="0">
              <a:solidFill>
                <a:srgbClr val="FFFB00"/>
              </a:solidFill>
              <a:latin typeface="Courier"/>
              <a:ea typeface="Courier New"/>
              <a:cs typeface="Courier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bin"/>
              <a:buNone/>
            </a:pP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&gt;&gt;&gt; </a:t>
            </a:r>
            <a:r>
              <a:rPr lang="en" sz="1600" i="0" u="none" strike="noStrike" cap="none" dirty="0" err="1" smtClean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dir</a:t>
            </a:r>
            <a:r>
              <a:rPr lang="en" sz="1600" i="0" u="none" strike="noStrike" cap="none" dirty="0" smtClean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(</a:t>
            </a:r>
            <a:r>
              <a:rPr lang="en-US" sz="1600" i="0" u="none" strike="noStrike" cap="none" smtClean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x</a:t>
            </a:r>
            <a:r>
              <a:rPr lang="en" sz="1600" i="0" u="none" strike="noStrike" cap="none" smtClean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)</a:t>
            </a:r>
            <a:endParaRPr lang="en" sz="1600" i="0" u="none" strike="noStrike" cap="none" dirty="0">
              <a:solidFill>
                <a:srgbClr val="FFFB00"/>
              </a:solidFill>
              <a:latin typeface="Courier"/>
              <a:ea typeface="Courier New"/>
              <a:cs typeface="Courier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bin"/>
              <a:buNone/>
            </a:pP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['__add__', '__class__', '__contains__', '__</a:t>
            </a:r>
            <a:r>
              <a:rPr lang="en" sz="1600" i="0" u="none" strike="noStrike" cap="none" dirty="0" err="1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delattr</a:t>
            </a: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__', '__doc__', '__</a:t>
            </a:r>
            <a:r>
              <a:rPr lang="en" sz="1600" i="0" u="none" strike="noStrike" cap="none" dirty="0" err="1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eq</a:t>
            </a: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__', '__</a:t>
            </a:r>
            <a:r>
              <a:rPr lang="en" sz="1600" i="0" u="none" strike="noStrike" cap="none" dirty="0" err="1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ge</a:t>
            </a: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__', '__</a:t>
            </a:r>
            <a:r>
              <a:rPr lang="en" sz="1600" i="0" u="none" strike="noStrike" cap="none" dirty="0" err="1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getattribute</a:t>
            </a: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__', '__</a:t>
            </a:r>
            <a:r>
              <a:rPr lang="en" sz="1600" i="0" u="none" strike="noStrike" cap="none" dirty="0" err="1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getitem</a:t>
            </a: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__', '__</a:t>
            </a:r>
            <a:r>
              <a:rPr lang="en" sz="1600" i="0" u="none" strike="noStrike" cap="none" dirty="0" err="1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getnewargs</a:t>
            </a: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__', '__</a:t>
            </a:r>
            <a:r>
              <a:rPr lang="en" sz="1600" i="0" u="none" strike="noStrike" cap="none" dirty="0" err="1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getslice</a:t>
            </a: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__', '__</a:t>
            </a:r>
            <a:r>
              <a:rPr lang="en" sz="1600" i="0" u="none" strike="noStrike" cap="none" dirty="0" err="1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gt</a:t>
            </a: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__', '__hash__', '__</a:t>
            </a:r>
            <a:r>
              <a:rPr lang="en" sz="1600" i="0" u="none" strike="noStrike" cap="none" dirty="0" err="1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init</a:t>
            </a: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__', '__le__', '__</a:t>
            </a:r>
            <a:r>
              <a:rPr lang="en" sz="1600" i="0" u="none" strike="noStrike" cap="none" dirty="0" err="1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len</a:t>
            </a: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__', '__</a:t>
            </a:r>
            <a:r>
              <a:rPr lang="en" sz="1600" i="0" u="none" strike="noStrike" cap="none" dirty="0" err="1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lt</a:t>
            </a: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__', '__</a:t>
            </a:r>
            <a:r>
              <a:rPr lang="en" sz="1600" i="0" u="none" strike="noStrike" cap="none" dirty="0" err="1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repr</a:t>
            </a: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__', '__</a:t>
            </a:r>
            <a:r>
              <a:rPr lang="en" sz="1600" i="0" u="none" strike="noStrike" cap="none" dirty="0" err="1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rmod</a:t>
            </a: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__', '__</a:t>
            </a:r>
            <a:r>
              <a:rPr lang="en" sz="1600" i="0" u="none" strike="noStrike" cap="none" dirty="0" err="1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rmul</a:t>
            </a: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__', '__</a:t>
            </a:r>
            <a:r>
              <a:rPr lang="en" sz="1600" i="0" u="none" strike="noStrike" cap="none" dirty="0" err="1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setattr</a:t>
            </a: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__', '__</a:t>
            </a:r>
            <a:r>
              <a:rPr lang="en" sz="1600" i="0" u="none" strike="noStrike" cap="none" dirty="0" err="1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str</a:t>
            </a: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__', 'capitalize', 'center', 'count', 'decode', 'encode', '</a:t>
            </a:r>
            <a:r>
              <a:rPr lang="en" sz="1600" i="0" u="none" strike="noStrike" cap="none" dirty="0" err="1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endswith</a:t>
            </a: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', '</a:t>
            </a:r>
            <a:r>
              <a:rPr lang="en" sz="1600" i="0" u="none" strike="noStrike" cap="none" dirty="0" err="1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expandtabs</a:t>
            </a: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', 'find', 'index', '</a:t>
            </a:r>
            <a:r>
              <a:rPr lang="en" sz="1600" i="0" u="none" strike="noStrike" cap="none" dirty="0" err="1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isalnum</a:t>
            </a: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', '</a:t>
            </a:r>
            <a:r>
              <a:rPr lang="en" sz="1600" i="0" u="none" strike="noStrike" cap="none" dirty="0" err="1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isalpha</a:t>
            </a: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', '</a:t>
            </a:r>
            <a:r>
              <a:rPr lang="en" sz="1600" i="0" u="none" strike="noStrike" cap="none" dirty="0" err="1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isdigit</a:t>
            </a: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', '</a:t>
            </a:r>
            <a:r>
              <a:rPr lang="en" sz="1600" i="0" u="none" strike="noStrike" cap="none" dirty="0" err="1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islower</a:t>
            </a: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', '</a:t>
            </a:r>
            <a:r>
              <a:rPr lang="en" sz="1600" i="0" u="none" strike="noStrike" cap="none" dirty="0" err="1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isspace</a:t>
            </a: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', '</a:t>
            </a:r>
            <a:r>
              <a:rPr lang="en" sz="1600" i="0" u="none" strike="noStrike" cap="none" dirty="0" err="1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istitle</a:t>
            </a: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', '</a:t>
            </a:r>
            <a:r>
              <a:rPr lang="en" sz="1600" i="0" u="none" strike="noStrike" cap="none" dirty="0" err="1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isupper</a:t>
            </a: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', 'join', '</a:t>
            </a:r>
            <a:r>
              <a:rPr lang="en" sz="1600" i="0" u="none" strike="noStrike" cap="none" dirty="0" err="1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ljust</a:t>
            </a: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', 'lower', '</a:t>
            </a:r>
            <a:r>
              <a:rPr lang="en" sz="1600" i="0" u="none" strike="noStrike" cap="none" dirty="0" err="1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lstrip</a:t>
            </a: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', 'partition', 'replace', '</a:t>
            </a:r>
            <a:r>
              <a:rPr lang="en" sz="1600" i="0" u="none" strike="noStrike" cap="none" dirty="0" err="1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rfind</a:t>
            </a: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', '</a:t>
            </a:r>
            <a:r>
              <a:rPr lang="en" sz="1600" i="0" u="none" strike="noStrike" cap="none" dirty="0" err="1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rindex</a:t>
            </a: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', '</a:t>
            </a:r>
            <a:r>
              <a:rPr lang="en" sz="1600" i="0" u="none" strike="noStrike" cap="none" dirty="0" err="1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rjust</a:t>
            </a: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', '</a:t>
            </a:r>
            <a:r>
              <a:rPr lang="en" sz="1600" i="0" u="none" strike="noStrike" cap="none" dirty="0" err="1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rpartition</a:t>
            </a: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', '</a:t>
            </a:r>
            <a:r>
              <a:rPr lang="en" sz="1600" i="0" u="none" strike="noStrike" cap="none" dirty="0" err="1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rsplit</a:t>
            </a: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', '</a:t>
            </a:r>
            <a:r>
              <a:rPr lang="en" sz="1600" i="0" u="none" strike="noStrike" cap="none" dirty="0" err="1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rstrip</a:t>
            </a: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', 'split', '</a:t>
            </a:r>
            <a:r>
              <a:rPr lang="en" sz="1600" i="0" u="none" strike="noStrike" cap="none" dirty="0" err="1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splitlines</a:t>
            </a: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', '</a:t>
            </a:r>
            <a:r>
              <a:rPr lang="en" sz="1600" i="0" u="none" strike="noStrike" cap="none" dirty="0" err="1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startswith</a:t>
            </a: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', 'strip', '</a:t>
            </a:r>
            <a:r>
              <a:rPr lang="en" sz="1600" i="0" u="none" strike="noStrike" cap="none" dirty="0" err="1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swapcase</a:t>
            </a: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', 'title', 'translate', 'upper', '</a:t>
            </a:r>
            <a:r>
              <a:rPr lang="en" sz="1600" i="0" u="none" strike="noStrike" cap="none" dirty="0" err="1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zfill</a:t>
            </a: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']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Shape 41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21050" tIns="21050" rIns="21050" bIns="2105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25000"/>
              <a:buFont typeface="Cabin"/>
              <a:buNone/>
            </a:pPr>
            <a:r>
              <a:rPr lang="en" sz="4700" u="none" strike="noStrike" cap="none" dirty="0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Object Life</a:t>
            </a:r>
            <a:r>
              <a:rPr lang="en" sz="4700" dirty="0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</a:rPr>
              <a:t>c</a:t>
            </a:r>
            <a:r>
              <a:rPr lang="en" sz="4700" u="none" strike="noStrike" cap="none" dirty="0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ycle</a:t>
            </a:r>
          </a:p>
        </p:txBody>
      </p:sp>
      <p:sp>
        <p:nvSpPr>
          <p:cNvPr id="420" name="Shape 420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21050" tIns="21050" rIns="21050" bIns="2105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2000" u="none" strike="noStrike" cap="none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http://en.wikipedia.org/wiki/Constructor_(computer_science)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Shape 42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25000"/>
              <a:buFont typeface="Cabin"/>
              <a:buNone/>
            </a:pPr>
            <a:r>
              <a:rPr lang="en" sz="4700" u="none" strike="noStrike" cap="none" dirty="0">
                <a:solidFill>
                  <a:srgbClr val="FFD966"/>
                </a:solidFill>
                <a:sym typeface="Cabin"/>
              </a:rPr>
              <a:t>Object Life</a:t>
            </a:r>
            <a:r>
              <a:rPr lang="en" sz="4800" dirty="0">
                <a:solidFill>
                  <a:srgbClr val="FFD966"/>
                </a:solidFill>
              </a:rPr>
              <a:t>c</a:t>
            </a:r>
            <a:r>
              <a:rPr lang="en" sz="4700" u="none" strike="noStrike" cap="none" dirty="0">
                <a:solidFill>
                  <a:srgbClr val="FFD966"/>
                </a:solidFill>
                <a:sym typeface="Cabin"/>
              </a:rPr>
              <a:t>ycle</a:t>
            </a:r>
          </a:p>
        </p:txBody>
      </p:sp>
      <p:sp>
        <p:nvSpPr>
          <p:cNvPr id="426" name="Shape 42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21050" tIns="21050" rIns="21050" bIns="21050" anchor="ctr" anchorCtr="0">
            <a:normAutofit fontScale="92500"/>
          </a:bodyPr>
          <a:lstStyle/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Cabin"/>
            </a:pPr>
            <a:r>
              <a:rPr lang="en" sz="2400" u="none" strike="noStrike" cap="none" dirty="0">
                <a:solidFill>
                  <a:srgbClr val="FFFFFF"/>
                </a:solidFill>
                <a:sym typeface="Cabin"/>
              </a:rPr>
              <a:t>Objects are created, used</a:t>
            </a:r>
            <a:r>
              <a:rPr lang="en-US" sz="2400" u="none" strike="noStrike" cap="none" dirty="0">
                <a:solidFill>
                  <a:srgbClr val="FFFFFF"/>
                </a:solidFill>
                <a:sym typeface="Cabin"/>
              </a:rPr>
              <a:t>,</a:t>
            </a:r>
            <a:r>
              <a:rPr lang="en" sz="2400" u="none" strike="noStrike" cap="none" dirty="0">
                <a:solidFill>
                  <a:srgbClr val="FFFFFF"/>
                </a:solidFill>
                <a:sym typeface="Cabin"/>
              </a:rPr>
              <a:t> and discarded</a:t>
            </a:r>
          </a:p>
          <a:p>
            <a:pPr marL="457200" marR="0" lvl="0" indent="-38100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Cabin"/>
            </a:pPr>
            <a:r>
              <a:rPr lang="en" sz="2400" u="none" strike="noStrike" cap="none" dirty="0">
                <a:solidFill>
                  <a:srgbClr val="FFFFFF"/>
                </a:solidFill>
                <a:sym typeface="Cabin"/>
              </a:rPr>
              <a:t>We have special blocks of code (methods) that get called</a:t>
            </a:r>
          </a:p>
          <a:p>
            <a:pPr marL="533400" marR="0" lvl="1" indent="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FFFFFF"/>
              </a:buClr>
              <a:buSzPct val="100000"/>
              <a:buNone/>
            </a:pPr>
            <a:r>
              <a:rPr lang="en-US" sz="2400" u="none" strike="noStrike" cap="none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-  </a:t>
            </a:r>
            <a:r>
              <a:rPr lang="en" sz="2400" u="none" strike="noStrike" cap="none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At the moment of creation (constructor)</a:t>
            </a:r>
          </a:p>
          <a:p>
            <a:pPr marL="533400" marR="0" lvl="1" indent="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FFFFFF"/>
              </a:buClr>
              <a:buSzPct val="100000"/>
              <a:buNone/>
            </a:pPr>
            <a:r>
              <a:rPr lang="en-US" sz="2400" u="none" strike="noStrike" cap="none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-  </a:t>
            </a:r>
            <a:r>
              <a:rPr lang="en" sz="2400" u="none" strike="noStrike" cap="none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At the moment of destruction (destructor)</a:t>
            </a:r>
          </a:p>
          <a:p>
            <a:pPr marL="457200" marR="0" lvl="0" indent="-38100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Cabin"/>
            </a:pPr>
            <a:r>
              <a:rPr lang="en" sz="2400" u="none" strike="noStrike" cap="none" dirty="0">
                <a:solidFill>
                  <a:srgbClr val="FFFFFF"/>
                </a:solidFill>
                <a:sym typeface="Cabin"/>
              </a:rPr>
              <a:t>Constructors are used a lot </a:t>
            </a:r>
          </a:p>
          <a:p>
            <a:pPr marL="457200" marR="0" lvl="0" indent="-38100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Cabin"/>
            </a:pPr>
            <a:r>
              <a:rPr lang="en" sz="2400" u="none" strike="noStrike" cap="none" dirty="0">
                <a:solidFill>
                  <a:srgbClr val="FFFFFF"/>
                </a:solidFill>
                <a:sym typeface="Cabin"/>
              </a:rPr>
              <a:t>Destructors are seldom used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Shape 43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25000"/>
              <a:buFont typeface="Cabin"/>
              <a:buNone/>
            </a:pPr>
            <a:r>
              <a:rPr lang="en" sz="4700" u="none" strike="noStrike" cap="none">
                <a:solidFill>
                  <a:srgbClr val="FFD966"/>
                </a:solidFill>
                <a:sym typeface="Cabin"/>
              </a:rPr>
              <a:t>Constructor</a:t>
            </a:r>
          </a:p>
        </p:txBody>
      </p:sp>
      <p:sp>
        <p:nvSpPr>
          <p:cNvPr id="432" name="Shape 432"/>
          <p:cNvSpPr txBox="1">
            <a:spLocks noGrp="1"/>
          </p:cNvSpPr>
          <p:nvPr>
            <p:ph type="body" idx="1"/>
          </p:nvPr>
        </p:nvSpPr>
        <p:spPr>
          <a:xfrm>
            <a:off x="650081" y="1648019"/>
            <a:ext cx="7836750" cy="3024049"/>
          </a:xfrm>
          <a:prstGeom prst="rect">
            <a:avLst/>
          </a:prstGeom>
          <a:noFill/>
          <a:ln>
            <a:noFill/>
          </a:ln>
        </p:spPr>
        <p:txBody>
          <a:bodyPr lIns="21050" tIns="21050" rIns="21050" bIns="21050" anchor="t" anchorCtr="0">
            <a:noAutofit/>
          </a:bodyPr>
          <a:lstStyle/>
          <a:p>
            <a:pPr marL="3175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73913"/>
              <a:buNone/>
            </a:pPr>
            <a:r>
              <a:rPr lang="en" sz="2300" u="none" strike="noStrike" cap="none" dirty="0">
                <a:solidFill>
                  <a:srgbClr val="FFFFFF"/>
                </a:solidFill>
                <a:sym typeface="Cabin"/>
              </a:rPr>
              <a:t>The primary purpose of the constructor is to set up some instance variables to have the proper initial values when the object is created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2064" y="497376"/>
            <a:ext cx="5871106" cy="414736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497029" y="4759748"/>
            <a:ext cx="430117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https://</a:t>
            </a:r>
            <a:r>
              <a:rPr lang="en-US" dirty="0" err="1">
                <a:solidFill>
                  <a:srgbClr val="FFFF00"/>
                </a:solidFill>
              </a:rPr>
              <a:t>docs.python.org</a:t>
            </a:r>
            <a:r>
              <a:rPr lang="en-US" dirty="0">
                <a:solidFill>
                  <a:srgbClr val="FFFF00"/>
                </a:solidFill>
              </a:rPr>
              <a:t>/3/tutorial/</a:t>
            </a:r>
            <a:r>
              <a:rPr lang="en-US" dirty="0" err="1">
                <a:solidFill>
                  <a:srgbClr val="FFFF00"/>
                </a:solidFill>
              </a:rPr>
              <a:t>datastructures.html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Shape 437"/>
          <p:cNvSpPr/>
          <p:nvPr/>
        </p:nvSpPr>
        <p:spPr>
          <a:xfrm>
            <a:off x="713014" y="452582"/>
            <a:ext cx="4071422" cy="4355016"/>
          </a:xfrm>
          <a:prstGeom prst="rect">
            <a:avLst/>
          </a:prstGeom>
          <a:noFill/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r>
              <a:rPr lang="en-US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class </a:t>
            </a:r>
            <a:r>
              <a:rPr lang="en-US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PartyAnimal</a:t>
            </a:r>
            <a:r>
              <a:rPr lang="en-US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:</a:t>
            </a:r>
          </a:p>
          <a:p>
            <a:r>
              <a:rPr lang="de-DE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   x = 0</a:t>
            </a:r>
          </a:p>
          <a:p>
            <a:endParaRPr lang="de-DE" dirty="0">
              <a:solidFill>
                <a:schemeClr val="bg1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en-US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   </a:t>
            </a:r>
            <a:r>
              <a:rPr lang="en-US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def</a:t>
            </a:r>
            <a:r>
              <a:rPr lang="en-US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 __</a:t>
            </a:r>
            <a:r>
              <a:rPr lang="en-US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init</a:t>
            </a:r>
            <a:r>
              <a:rPr lang="en-US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__(self):</a:t>
            </a:r>
          </a:p>
          <a:p>
            <a:r>
              <a:rPr lang="en-US" dirty="0">
                <a:solidFill>
                  <a:srgbClr val="FF40FF"/>
                </a:solidFill>
                <a:latin typeface="Courier" charset="0"/>
                <a:ea typeface="Courier" charset="0"/>
                <a:cs typeface="Courier" charset="0"/>
              </a:rPr>
              <a:t>     print('I am constructed')</a:t>
            </a:r>
          </a:p>
          <a:p>
            <a:endParaRPr lang="en-US" dirty="0">
              <a:solidFill>
                <a:schemeClr val="bg1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en-US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   </a:t>
            </a:r>
            <a:r>
              <a:rPr lang="en-US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def</a:t>
            </a:r>
            <a:r>
              <a:rPr lang="en-US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 party(self) :</a:t>
            </a:r>
          </a:p>
          <a:p>
            <a:r>
              <a:rPr lang="it-IT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     </a:t>
            </a:r>
            <a:r>
              <a:rPr lang="it-IT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self.x</a:t>
            </a:r>
            <a:r>
              <a:rPr lang="it-IT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 = </a:t>
            </a:r>
            <a:r>
              <a:rPr lang="it-IT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self.x</a:t>
            </a:r>
            <a:r>
              <a:rPr lang="it-IT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 + 1</a:t>
            </a:r>
          </a:p>
          <a:p>
            <a:r>
              <a:rPr lang="it-IT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     </a:t>
            </a:r>
            <a:r>
              <a:rPr lang="it-IT" dirty="0" err="1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print</a:t>
            </a:r>
            <a:r>
              <a:rPr lang="it-IT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('So far',</a:t>
            </a:r>
            <a:r>
              <a:rPr lang="it-IT" dirty="0" err="1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self.x</a:t>
            </a:r>
            <a:r>
              <a:rPr lang="it-IT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)</a:t>
            </a:r>
          </a:p>
          <a:p>
            <a:endParaRPr lang="it-IT" dirty="0">
              <a:solidFill>
                <a:schemeClr val="bg1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en-US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   </a:t>
            </a:r>
            <a:r>
              <a:rPr lang="en-US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def</a:t>
            </a:r>
            <a:r>
              <a:rPr lang="en-US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 __del__(self):</a:t>
            </a:r>
          </a:p>
          <a:p>
            <a:r>
              <a:rPr lang="en-US" dirty="0">
                <a:solidFill>
                  <a:srgbClr val="00FA00"/>
                </a:solidFill>
                <a:latin typeface="Courier" charset="0"/>
                <a:ea typeface="Courier" charset="0"/>
                <a:cs typeface="Courier" charset="0"/>
              </a:rPr>
              <a:t>     print('I am destructed', </a:t>
            </a:r>
            <a:r>
              <a:rPr lang="en-US" dirty="0" err="1">
                <a:solidFill>
                  <a:srgbClr val="00FA00"/>
                </a:solidFill>
                <a:latin typeface="Courier" charset="0"/>
                <a:ea typeface="Courier" charset="0"/>
                <a:cs typeface="Courier" charset="0"/>
              </a:rPr>
              <a:t>self.x</a:t>
            </a:r>
            <a:r>
              <a:rPr lang="en-US" dirty="0">
                <a:solidFill>
                  <a:srgbClr val="00FA00"/>
                </a:solidFill>
                <a:latin typeface="Courier" charset="0"/>
                <a:ea typeface="Courier" charset="0"/>
                <a:cs typeface="Courier" charset="0"/>
              </a:rPr>
              <a:t>)</a:t>
            </a:r>
          </a:p>
          <a:p>
            <a:endParaRPr lang="en-US" dirty="0">
              <a:solidFill>
                <a:schemeClr val="bg1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en-US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an = </a:t>
            </a:r>
            <a:r>
              <a:rPr lang="en-US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PartyAnimal</a:t>
            </a:r>
            <a:r>
              <a:rPr lang="en-US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()</a:t>
            </a:r>
          </a:p>
          <a:p>
            <a:r>
              <a:rPr lang="en-US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an.party</a:t>
            </a:r>
            <a:r>
              <a:rPr lang="en-US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()</a:t>
            </a:r>
          </a:p>
          <a:p>
            <a:r>
              <a:rPr lang="en-US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an.party</a:t>
            </a:r>
            <a:r>
              <a:rPr lang="en-US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()</a:t>
            </a:r>
          </a:p>
          <a:p>
            <a:r>
              <a:rPr lang="is-IS" dirty="0">
                <a:solidFill>
                  <a:srgbClr val="FF9300"/>
                </a:solidFill>
                <a:latin typeface="Courier" charset="0"/>
                <a:ea typeface="Courier" charset="0"/>
                <a:cs typeface="Courier" charset="0"/>
              </a:rPr>
              <a:t>an = 42</a:t>
            </a:r>
          </a:p>
          <a:p>
            <a:r>
              <a:rPr lang="en-US" dirty="0">
                <a:solidFill>
                  <a:srgbClr val="FF9300"/>
                </a:solidFill>
                <a:latin typeface="Courier" charset="0"/>
                <a:ea typeface="Courier" charset="0"/>
                <a:cs typeface="Courier" charset="0"/>
              </a:rPr>
              <a:t>print('an </a:t>
            </a:r>
            <a:r>
              <a:rPr lang="en-US" dirty="0" err="1">
                <a:solidFill>
                  <a:srgbClr val="FF9300"/>
                </a:solidFill>
                <a:latin typeface="Courier" charset="0"/>
                <a:ea typeface="Courier" charset="0"/>
                <a:cs typeface="Courier" charset="0"/>
              </a:rPr>
              <a:t>contains',an</a:t>
            </a:r>
            <a:r>
              <a:rPr lang="en-US" dirty="0">
                <a:solidFill>
                  <a:srgbClr val="FF9300"/>
                </a:solidFill>
                <a:latin typeface="Courier" charset="0"/>
                <a:ea typeface="Courier" charset="0"/>
                <a:cs typeface="Courier" charset="0"/>
              </a:rPr>
              <a:t>)</a:t>
            </a:r>
            <a:endParaRPr lang="en" u="none" strike="noStrike" cap="none" dirty="0">
              <a:solidFill>
                <a:srgbClr val="FF9300"/>
              </a:solidFill>
              <a:latin typeface="Courier" charset="0"/>
              <a:ea typeface="Courier" charset="0"/>
              <a:cs typeface="Courier" charset="0"/>
              <a:sym typeface="Courier New"/>
            </a:endParaRPr>
          </a:p>
        </p:txBody>
      </p:sp>
      <p:sp>
        <p:nvSpPr>
          <p:cNvPr id="438" name="Shape 438"/>
          <p:cNvSpPr/>
          <p:nvPr/>
        </p:nvSpPr>
        <p:spPr>
          <a:xfrm>
            <a:off x="5497780" y="797344"/>
            <a:ext cx="2541261" cy="2233748"/>
          </a:xfrm>
          <a:prstGeom prst="rect">
            <a:avLst/>
          </a:prstGeom>
          <a:noFill/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bin"/>
              <a:buNone/>
            </a:pPr>
            <a:r>
              <a:rPr lang="en" sz="1600" u="none" strike="noStrike" cap="none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  <a:sym typeface="Courier New"/>
              </a:rPr>
              <a:t>$ python </a:t>
            </a:r>
            <a:r>
              <a:rPr lang="en" sz="1600" u="none" strike="noStrike" cap="none" dirty="0" smtClean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  <a:sym typeface="Courier New"/>
              </a:rPr>
              <a:t>party</a:t>
            </a:r>
            <a:r>
              <a:rPr lang="en-US" sz="1600" u="none" strike="noStrike" cap="none" dirty="0" smtClean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  <a:sym typeface="Courier New"/>
              </a:rPr>
              <a:t>4</a:t>
            </a:r>
            <a:r>
              <a:rPr lang="en" sz="1600" u="none" strike="noStrike" cap="none" dirty="0" smtClean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  <a:sym typeface="Courier New"/>
              </a:rPr>
              <a:t>.</a:t>
            </a:r>
            <a:r>
              <a:rPr lang="en" sz="1600" u="none" strike="noStrike" cap="none" dirty="0" err="1" smtClean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  <a:sym typeface="Courier New"/>
              </a:rPr>
              <a:t>py</a:t>
            </a:r>
            <a:r>
              <a:rPr lang="en" sz="1600" u="none" strike="noStrike" cap="none" dirty="0" smtClean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  <a:sym typeface="Courier New"/>
              </a:rPr>
              <a:t> </a:t>
            </a:r>
            <a:endParaRPr lang="en" sz="1600" u="none" strike="noStrike" cap="none" dirty="0">
              <a:solidFill>
                <a:schemeClr val="bg1"/>
              </a:solidFill>
              <a:latin typeface="Courier" charset="0"/>
              <a:ea typeface="Courier" charset="0"/>
              <a:cs typeface="Courier" charset="0"/>
              <a:sym typeface="Courier New"/>
            </a:endParaRPr>
          </a:p>
          <a:p>
            <a:r>
              <a:rPr lang="en-US" sz="1600" dirty="0">
                <a:solidFill>
                  <a:srgbClr val="FF40FF"/>
                </a:solidFill>
                <a:latin typeface="Courier" charset="0"/>
                <a:ea typeface="Courier" charset="0"/>
                <a:cs typeface="Courier" charset="0"/>
              </a:rPr>
              <a:t>I am constructed</a:t>
            </a:r>
          </a:p>
          <a:p>
            <a:r>
              <a:rPr lang="en-US" sz="1600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So far 1</a:t>
            </a:r>
          </a:p>
          <a:p>
            <a:r>
              <a:rPr lang="en-US" sz="1600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So far 2</a:t>
            </a:r>
          </a:p>
          <a:p>
            <a:r>
              <a:rPr lang="en-US" sz="1600" dirty="0">
                <a:solidFill>
                  <a:srgbClr val="00FA00"/>
                </a:solidFill>
                <a:latin typeface="Courier" charset="0"/>
                <a:ea typeface="Courier" charset="0"/>
                <a:cs typeface="Courier" charset="0"/>
              </a:rPr>
              <a:t>I am destructed 2</a:t>
            </a:r>
          </a:p>
          <a:p>
            <a:r>
              <a:rPr lang="en-US" sz="1600" dirty="0">
                <a:solidFill>
                  <a:srgbClr val="FF9300"/>
                </a:solidFill>
                <a:latin typeface="Courier" charset="0"/>
                <a:ea typeface="Courier" charset="0"/>
                <a:cs typeface="Courier" charset="0"/>
              </a:rPr>
              <a:t>an contains 42</a:t>
            </a:r>
            <a:endParaRPr lang="en" sz="1600" u="none" strike="noStrike" cap="none" dirty="0">
              <a:solidFill>
                <a:srgbClr val="FF9300"/>
              </a:solidFill>
              <a:latin typeface="Courier" charset="0"/>
              <a:ea typeface="Courier" charset="0"/>
              <a:cs typeface="Courier" charset="0"/>
              <a:sym typeface="Courier New"/>
            </a:endParaRPr>
          </a:p>
        </p:txBody>
      </p:sp>
      <p:sp>
        <p:nvSpPr>
          <p:cNvPr id="439" name="Shape 439"/>
          <p:cNvSpPr/>
          <p:nvPr/>
        </p:nvSpPr>
        <p:spPr>
          <a:xfrm>
            <a:off x="5235762" y="3169375"/>
            <a:ext cx="3580261" cy="1411861"/>
          </a:xfrm>
          <a:prstGeom prst="rect">
            <a:avLst/>
          </a:prstGeom>
          <a:noFill/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B00"/>
              </a:buClr>
              <a:buSzPct val="25000"/>
              <a:buFont typeface="Cabin"/>
              <a:buNone/>
            </a:pPr>
            <a:r>
              <a:rPr lang="en" sz="1800" u="none" strike="noStrike" cap="none" dirty="0">
                <a:solidFill>
                  <a:srgbClr val="FFFB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The constructor and destructor are optional. The constructor is typically used to set up variables. The destructor is seldom used.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Shape 444"/>
          <p:cNvSpPr txBox="1">
            <a:spLocks noGrp="1"/>
          </p:cNvSpPr>
          <p:nvPr>
            <p:ph type="title"/>
          </p:nvPr>
        </p:nvSpPr>
        <p:spPr>
          <a:xfrm>
            <a:off x="650081" y="428625"/>
            <a:ext cx="7406324" cy="1000069"/>
          </a:xfrm>
          <a:prstGeom prst="rect">
            <a:avLst/>
          </a:prstGeom>
          <a:noFill/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25000"/>
              <a:buFont typeface="Cabin"/>
              <a:buNone/>
            </a:pPr>
            <a:r>
              <a:rPr lang="en" sz="4700" u="none" strike="noStrike" cap="none">
                <a:solidFill>
                  <a:srgbClr val="FFD966"/>
                </a:solidFill>
                <a:sym typeface="Cabin"/>
              </a:rPr>
              <a:t>Constructor</a:t>
            </a:r>
          </a:p>
        </p:txBody>
      </p:sp>
      <p:sp>
        <p:nvSpPr>
          <p:cNvPr id="445" name="Shape 445"/>
          <p:cNvSpPr txBox="1">
            <a:spLocks noGrp="1"/>
          </p:cNvSpPr>
          <p:nvPr>
            <p:ph type="body" idx="1"/>
          </p:nvPr>
        </p:nvSpPr>
        <p:spPr>
          <a:xfrm>
            <a:off x="650081" y="1665288"/>
            <a:ext cx="7836750" cy="3006780"/>
          </a:xfrm>
          <a:prstGeom prst="rect">
            <a:avLst/>
          </a:prstGeom>
          <a:noFill/>
          <a:ln>
            <a:noFill/>
          </a:ln>
        </p:spPr>
        <p:txBody>
          <a:bodyPr lIns="21050" tIns="21050" rIns="21050" bIns="21050" anchor="t" anchorCtr="0">
            <a:noAutofit/>
          </a:bodyPr>
          <a:lstStyle/>
          <a:p>
            <a:pPr marL="3175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73913"/>
              <a:buNone/>
            </a:pPr>
            <a:r>
              <a:rPr lang="en" sz="2300" u="none" strike="noStrike" cap="none" dirty="0">
                <a:solidFill>
                  <a:srgbClr val="FFFFFF"/>
                </a:solidFill>
                <a:sym typeface="Cabin"/>
              </a:rPr>
              <a:t>In </a:t>
            </a:r>
            <a:r>
              <a:rPr lang="en" sz="2300" u="none" strike="noStrike" cap="none" dirty="0">
                <a:solidFill>
                  <a:srgbClr val="00FDFF"/>
                </a:solidFill>
                <a:sym typeface="Cabin"/>
              </a:rPr>
              <a:t>object</a:t>
            </a:r>
            <a:r>
              <a:rPr lang="en" dirty="0">
                <a:solidFill>
                  <a:srgbClr val="00FDFF"/>
                </a:solidFill>
              </a:rPr>
              <a:t> </a:t>
            </a:r>
            <a:r>
              <a:rPr lang="en" sz="2300" u="none" strike="noStrike" cap="none" dirty="0">
                <a:solidFill>
                  <a:srgbClr val="00FDFF"/>
                </a:solidFill>
                <a:sym typeface="Cabin"/>
              </a:rPr>
              <a:t>oriented programming</a:t>
            </a:r>
            <a:r>
              <a:rPr lang="en" sz="2300" u="none" strike="noStrike" cap="none" dirty="0">
                <a:solidFill>
                  <a:srgbClr val="FFFFFF"/>
                </a:solidFill>
                <a:sym typeface="Cabin"/>
              </a:rPr>
              <a:t>, a </a:t>
            </a:r>
            <a:r>
              <a:rPr lang="en" sz="2300" u="none" strike="noStrike" cap="none" dirty="0">
                <a:solidFill>
                  <a:srgbClr val="FFFF00"/>
                </a:solidFill>
                <a:sym typeface="Cabin"/>
              </a:rPr>
              <a:t>constructor</a:t>
            </a:r>
            <a:r>
              <a:rPr lang="en" sz="2300" u="none" strike="noStrike" cap="none" dirty="0">
                <a:solidFill>
                  <a:srgbClr val="FFFFFF"/>
                </a:solidFill>
                <a:sym typeface="Cabin"/>
              </a:rPr>
              <a:t> in a class is a special block of statements called when an </a:t>
            </a:r>
            <a:r>
              <a:rPr lang="en" sz="2300" u="none" strike="noStrike" cap="none" dirty="0">
                <a:solidFill>
                  <a:srgbClr val="00FDFF"/>
                </a:solidFill>
                <a:sym typeface="Cabin"/>
              </a:rPr>
              <a:t>object is created</a:t>
            </a:r>
          </a:p>
        </p:txBody>
      </p:sp>
      <p:sp>
        <p:nvSpPr>
          <p:cNvPr id="447" name="Shape 447"/>
          <p:cNvSpPr/>
          <p:nvPr/>
        </p:nvSpPr>
        <p:spPr>
          <a:xfrm>
            <a:off x="1080506" y="4109363"/>
            <a:ext cx="6975899" cy="308699"/>
          </a:xfrm>
          <a:prstGeom prst="rect">
            <a:avLst/>
          </a:prstGeom>
          <a:noFill/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2000" u="none" strike="noStrike" cap="none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http://</a:t>
            </a:r>
            <a:r>
              <a:rPr lang="en" sz="2000" u="none" strike="noStrike" cap="none" dirty="0" err="1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en.wikipedia.org</a:t>
            </a:r>
            <a:r>
              <a:rPr lang="en" sz="2000" u="none" strike="noStrike" cap="none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/wiki/Constructor_(</a:t>
            </a:r>
            <a:r>
              <a:rPr lang="en" sz="2000" u="none" strike="noStrike" cap="none" dirty="0" err="1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computer_science</a:t>
            </a:r>
            <a:r>
              <a:rPr lang="en" sz="2000" u="none" strike="noStrike" cap="none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)</a:t>
            </a:r>
          </a:p>
        </p:txBody>
      </p:sp>
      <p:pic>
        <p:nvPicPr>
          <p:cNvPr id="6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519793"/>
            <a:ext cx="1498600" cy="99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Shape 45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4700" u="none" strike="noStrike" cap="none">
                <a:solidFill>
                  <a:srgbClr val="FFFFFF"/>
                </a:solidFill>
                <a:sym typeface="Cabin"/>
              </a:rPr>
              <a:t>Many </a:t>
            </a:r>
            <a:r>
              <a:rPr lang="en" sz="4700" u="none" strike="noStrike" cap="none">
                <a:solidFill>
                  <a:srgbClr val="FF9300"/>
                </a:solidFill>
                <a:sym typeface="Cabin"/>
              </a:rPr>
              <a:t>Instances</a:t>
            </a:r>
          </a:p>
        </p:txBody>
      </p:sp>
      <p:sp>
        <p:nvSpPr>
          <p:cNvPr id="453" name="Shape 45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457200" marR="0" lvl="0" indent="-374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Cabin"/>
            </a:pPr>
            <a:r>
              <a:rPr lang="en" sz="2300" u="none" strike="noStrike" cap="none">
                <a:solidFill>
                  <a:srgbClr val="FFFFFF"/>
                </a:solidFill>
                <a:sym typeface="Cabin"/>
              </a:rPr>
              <a:t>We can create </a:t>
            </a:r>
            <a:r>
              <a:rPr lang="en" sz="2300" u="none" strike="noStrike" cap="none">
                <a:solidFill>
                  <a:srgbClr val="FF9300"/>
                </a:solidFill>
                <a:sym typeface="Cabin"/>
              </a:rPr>
              <a:t>lots of objects</a:t>
            </a:r>
            <a:r>
              <a:rPr lang="en" sz="2300" u="none" strike="noStrike" cap="none">
                <a:solidFill>
                  <a:srgbClr val="FFFFFF"/>
                </a:solidFill>
                <a:sym typeface="Cabin"/>
              </a:rPr>
              <a:t> - the class is the template for the object</a:t>
            </a:r>
          </a:p>
          <a:p>
            <a:pPr marL="457200" marR="0" lvl="0" indent="-37465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ct val="100000"/>
              <a:buFont typeface="Cabin"/>
            </a:pPr>
            <a:r>
              <a:rPr lang="en" sz="2300" u="none" strike="noStrike" cap="none">
                <a:solidFill>
                  <a:srgbClr val="FFFFFF"/>
                </a:solidFill>
                <a:sym typeface="Cabin"/>
              </a:rPr>
              <a:t>We can store each </a:t>
            </a:r>
            <a:r>
              <a:rPr lang="en" sz="2300" u="none" strike="noStrike" cap="none">
                <a:solidFill>
                  <a:srgbClr val="FF9300"/>
                </a:solidFill>
                <a:sym typeface="Cabin"/>
              </a:rPr>
              <a:t>distinct object</a:t>
            </a:r>
            <a:r>
              <a:rPr lang="en" sz="2300" u="none" strike="noStrike" cap="none">
                <a:solidFill>
                  <a:srgbClr val="FFFFFF"/>
                </a:solidFill>
                <a:sym typeface="Cabin"/>
              </a:rPr>
              <a:t> in its own variable</a:t>
            </a:r>
          </a:p>
          <a:p>
            <a:pPr marL="457200" marR="0" lvl="0" indent="-37465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ct val="100000"/>
              <a:buFont typeface="Cabin"/>
            </a:pPr>
            <a:r>
              <a:rPr lang="en" sz="2300" u="none" strike="noStrike" cap="none">
                <a:solidFill>
                  <a:srgbClr val="FFFFFF"/>
                </a:solidFill>
                <a:sym typeface="Cabin"/>
              </a:rPr>
              <a:t>We call this having multiple </a:t>
            </a:r>
            <a:r>
              <a:rPr lang="en" sz="2300" u="none" strike="noStrike" cap="none">
                <a:solidFill>
                  <a:srgbClr val="FF9300"/>
                </a:solidFill>
                <a:sym typeface="Cabin"/>
              </a:rPr>
              <a:t>instances</a:t>
            </a:r>
            <a:r>
              <a:rPr lang="en" sz="2300" u="none" strike="noStrike" cap="none">
                <a:solidFill>
                  <a:srgbClr val="FFFFFF"/>
                </a:solidFill>
                <a:sym typeface="Cabin"/>
              </a:rPr>
              <a:t> of the same class</a:t>
            </a:r>
          </a:p>
          <a:p>
            <a:pPr marL="457200" marR="0" lvl="0" indent="-37465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ct val="100000"/>
              <a:buFont typeface="Cabin"/>
            </a:pPr>
            <a:r>
              <a:rPr lang="en" sz="2300" u="none" strike="noStrike" cap="none">
                <a:solidFill>
                  <a:srgbClr val="FFFFFF"/>
                </a:solidFill>
                <a:sym typeface="Cabin"/>
              </a:rPr>
              <a:t>Each </a:t>
            </a:r>
            <a:r>
              <a:rPr lang="en" sz="2300" u="none" strike="noStrike" cap="none">
                <a:solidFill>
                  <a:srgbClr val="FF9300"/>
                </a:solidFill>
                <a:sym typeface="Cabin"/>
              </a:rPr>
              <a:t>instance</a:t>
            </a:r>
            <a:r>
              <a:rPr lang="en" sz="2300" u="none" strike="noStrike" cap="none">
                <a:solidFill>
                  <a:srgbClr val="FFFFFF"/>
                </a:solidFill>
                <a:sym typeface="Cabin"/>
              </a:rPr>
              <a:t> has its own copy of the </a:t>
            </a:r>
            <a:r>
              <a:rPr lang="en" sz="2300" u="none" strike="noStrike" cap="none">
                <a:solidFill>
                  <a:srgbClr val="FFFB00"/>
                </a:solidFill>
                <a:sym typeface="Cabin"/>
              </a:rPr>
              <a:t>instance variables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Shape 459"/>
          <p:cNvSpPr/>
          <p:nvPr/>
        </p:nvSpPr>
        <p:spPr>
          <a:xfrm>
            <a:off x="5709257" y="171450"/>
            <a:ext cx="3292929" cy="2233748"/>
          </a:xfrm>
          <a:prstGeom prst="rect">
            <a:avLst/>
          </a:prstGeom>
          <a:noFill/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40FF"/>
              </a:buClr>
              <a:buSzPct val="25000"/>
              <a:buFont typeface="Cabin"/>
              <a:buNone/>
            </a:pPr>
            <a:r>
              <a:rPr lang="en" sz="2000" u="none" strike="noStrike" cap="none" dirty="0">
                <a:solidFill>
                  <a:srgbClr val="FF4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Constructors</a:t>
            </a:r>
            <a:r>
              <a:rPr lang="en" sz="2000" u="none" strike="noStrike" cap="none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can have additional </a:t>
            </a:r>
            <a:r>
              <a:rPr lang="en" sz="2000" u="none" strike="noStrike" cap="none" dirty="0">
                <a:solidFill>
                  <a:srgbClr val="00F9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parameters</a:t>
            </a:r>
            <a:r>
              <a:rPr lang="en" sz="2000" u="none" strike="noStrike" cap="none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.  These can be used to set up </a:t>
            </a:r>
            <a:r>
              <a:rPr lang="en" sz="2000" u="none" strike="noStrike" cap="none" dirty="0">
                <a:solidFill>
                  <a:srgbClr val="FF93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instance variables</a:t>
            </a:r>
            <a:r>
              <a:rPr lang="en" sz="2000" u="none" strike="noStrike" cap="none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for the particular instance of the class (i.e., for the particular object).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72489" y="4331855"/>
            <a:ext cx="11512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party5.py</a:t>
            </a:r>
            <a:endParaRPr lang="en-US" dirty="0">
              <a:solidFill>
                <a:schemeClr val="bg1"/>
              </a:solidFill>
              <a:latin typeface="Courier" charset="0"/>
              <a:ea typeface="Courier" charset="0"/>
              <a:cs typeface="Courier" charset="0"/>
            </a:endParaRPr>
          </a:p>
        </p:txBody>
      </p:sp>
      <p:sp>
        <p:nvSpPr>
          <p:cNvPr id="5" name="Shape 464"/>
          <p:cNvSpPr/>
          <p:nvPr/>
        </p:nvSpPr>
        <p:spPr>
          <a:xfrm>
            <a:off x="553999" y="171450"/>
            <a:ext cx="5635199" cy="4619400"/>
          </a:xfrm>
          <a:prstGeom prst="rect">
            <a:avLst/>
          </a:prstGeom>
          <a:noFill/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class </a:t>
            </a:r>
            <a:r>
              <a:rPr lang="en" sz="1600" i="0" u="none" strike="noStrike" cap="none" dirty="0" err="1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PartyAnimal</a:t>
            </a: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   x = 0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   </a:t>
            </a:r>
            <a:r>
              <a:rPr lang="en" sz="1600" i="0" u="none" strike="noStrike" cap="none" dirty="0">
                <a:solidFill>
                  <a:srgbClr val="FF9300"/>
                </a:solidFill>
                <a:latin typeface="Courier"/>
                <a:ea typeface="Courier New"/>
                <a:cs typeface="Courier"/>
                <a:sym typeface="Courier New"/>
              </a:rPr>
              <a:t>name</a:t>
            </a: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 = ""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   </a:t>
            </a:r>
            <a:r>
              <a:rPr lang="en" sz="1600" i="0" u="none" strike="noStrike" cap="none" dirty="0" err="1">
                <a:solidFill>
                  <a:srgbClr val="FF40FF"/>
                </a:solidFill>
                <a:latin typeface="Courier"/>
                <a:ea typeface="Courier New"/>
                <a:cs typeface="Courier"/>
                <a:sym typeface="Courier New"/>
              </a:rPr>
              <a:t>def</a:t>
            </a:r>
            <a:r>
              <a:rPr lang="en" sz="1600" i="0" u="none" strike="noStrike" cap="none" dirty="0">
                <a:solidFill>
                  <a:srgbClr val="FF40FF"/>
                </a:solidFill>
                <a:latin typeface="Courier"/>
                <a:ea typeface="Courier New"/>
                <a:cs typeface="Courier"/>
                <a:sym typeface="Courier New"/>
              </a:rPr>
              <a:t> __</a:t>
            </a:r>
            <a:r>
              <a:rPr lang="en" sz="1600" i="0" u="none" strike="noStrike" cap="none" dirty="0" err="1">
                <a:solidFill>
                  <a:srgbClr val="FF40FF"/>
                </a:solidFill>
                <a:latin typeface="Courier"/>
                <a:ea typeface="Courier New"/>
                <a:cs typeface="Courier"/>
                <a:sym typeface="Courier New"/>
              </a:rPr>
              <a:t>init</a:t>
            </a:r>
            <a:r>
              <a:rPr lang="en" sz="1600" i="0" u="none" strike="noStrike" cap="none" dirty="0">
                <a:solidFill>
                  <a:srgbClr val="FF40FF"/>
                </a:solidFill>
                <a:latin typeface="Courier"/>
                <a:ea typeface="Courier New"/>
                <a:cs typeface="Courier"/>
                <a:sym typeface="Courier New"/>
              </a:rPr>
              <a:t>__</a:t>
            </a: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(self, </a:t>
            </a:r>
            <a:r>
              <a:rPr lang="en" sz="1600" i="0" u="none" strike="noStrike" cap="none" dirty="0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z</a:t>
            </a: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):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     </a:t>
            </a:r>
            <a:r>
              <a:rPr lang="en" sz="1600" i="0" u="none" strike="noStrike" cap="none" dirty="0" err="1">
                <a:solidFill>
                  <a:srgbClr val="FF9300"/>
                </a:solidFill>
                <a:latin typeface="Courier"/>
                <a:ea typeface="Courier New"/>
                <a:cs typeface="Courier"/>
                <a:sym typeface="Courier New"/>
              </a:rPr>
              <a:t>self.name</a:t>
            </a: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 = </a:t>
            </a:r>
            <a:r>
              <a:rPr lang="en" sz="1600" i="0" u="none" strike="noStrike" cap="none" dirty="0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z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     </a:t>
            </a:r>
            <a:r>
              <a:rPr lang="en" sz="1600" i="0" u="none" strike="noStrike" cap="none" dirty="0" smtClean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print</a:t>
            </a:r>
            <a:r>
              <a:rPr lang="en-US" sz="1600" i="0" u="none" strike="noStrike" cap="none" dirty="0" smtClean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(</a:t>
            </a:r>
            <a:r>
              <a:rPr lang="en" sz="1600" i="0" u="none" strike="noStrike" cap="none" dirty="0" err="1" smtClean="0">
                <a:solidFill>
                  <a:srgbClr val="FF9300"/>
                </a:solidFill>
                <a:latin typeface="Courier"/>
                <a:ea typeface="Courier New"/>
                <a:cs typeface="Courier"/>
                <a:sym typeface="Courier New"/>
              </a:rPr>
              <a:t>self.name</a:t>
            </a:r>
            <a:r>
              <a:rPr lang="en" sz="1600" i="0" u="none" strike="noStrike" cap="none" dirty="0" err="1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,"constructed</a:t>
            </a:r>
            <a:r>
              <a:rPr lang="en" sz="1600" i="0" u="none" strike="noStrike" cap="none" dirty="0" smtClean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"</a:t>
            </a:r>
            <a:r>
              <a:rPr lang="en-US" sz="1600" i="0" u="none" strike="noStrike" cap="none" dirty="0" smtClean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)</a:t>
            </a:r>
            <a:endParaRPr lang="en" sz="1600" i="0" u="none" strike="noStrike" cap="none" dirty="0">
              <a:solidFill>
                <a:srgbClr val="FFFFFF"/>
              </a:solidFill>
              <a:latin typeface="Courier"/>
              <a:ea typeface="Courier New"/>
              <a:cs typeface="Courier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bin"/>
              <a:buNone/>
            </a:pPr>
            <a:endParaRPr sz="1600" i="0" u="none" strike="noStrike" cap="none" dirty="0">
              <a:solidFill>
                <a:srgbClr val="FFFFFF"/>
              </a:solidFill>
              <a:latin typeface="Courier"/>
              <a:ea typeface="Courier New"/>
              <a:cs typeface="Courier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   </a:t>
            </a:r>
            <a:r>
              <a:rPr lang="en" sz="1600" i="0" u="none" strike="noStrike" cap="none" dirty="0" err="1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def</a:t>
            </a: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 party(self) 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     </a:t>
            </a:r>
            <a:r>
              <a:rPr lang="en" sz="1600" i="0" u="none" strike="noStrike" cap="none" dirty="0" err="1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self.x</a:t>
            </a: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 = </a:t>
            </a:r>
            <a:r>
              <a:rPr lang="en" sz="1600" i="0" u="none" strike="noStrike" cap="none" dirty="0" err="1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self.x</a:t>
            </a: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 + 1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     </a:t>
            </a:r>
            <a:r>
              <a:rPr lang="en" sz="1600" i="0" u="none" strike="noStrike" cap="none" dirty="0" smtClean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print</a:t>
            </a:r>
            <a:r>
              <a:rPr lang="en-US" sz="1600" i="0" u="none" strike="noStrike" cap="none" dirty="0" smtClean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(</a:t>
            </a:r>
            <a:r>
              <a:rPr lang="en" sz="1600" i="0" u="none" strike="noStrike" cap="none" dirty="0" err="1" smtClean="0">
                <a:solidFill>
                  <a:srgbClr val="FF9300"/>
                </a:solidFill>
                <a:latin typeface="Courier"/>
                <a:ea typeface="Courier New"/>
                <a:cs typeface="Courier"/>
                <a:sym typeface="Courier New"/>
              </a:rPr>
              <a:t>self.name</a:t>
            </a:r>
            <a:r>
              <a:rPr lang="en" sz="1600" i="0" u="none" strike="noStrike" cap="none" dirty="0" err="1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,"party</a:t>
            </a: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 count",</a:t>
            </a:r>
            <a:r>
              <a:rPr lang="en" sz="1600" i="0" u="none" strike="noStrike" cap="none" dirty="0" err="1" smtClean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self.x</a:t>
            </a:r>
            <a:r>
              <a:rPr lang="en-US" sz="1600" i="0" u="none" strike="noStrike" cap="none" dirty="0" smtClean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)</a:t>
            </a:r>
            <a:endParaRPr lang="en" sz="1600" i="0" u="none" strike="noStrike" cap="none" dirty="0">
              <a:solidFill>
                <a:srgbClr val="FFFFFF"/>
              </a:solidFill>
              <a:latin typeface="Courier"/>
              <a:ea typeface="Courier New"/>
              <a:cs typeface="Courier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bin"/>
              <a:buNone/>
            </a:pPr>
            <a:endParaRPr sz="1600" i="0" u="none" strike="noStrike" cap="none" dirty="0">
              <a:solidFill>
                <a:srgbClr val="FFFFFF"/>
              </a:solidFill>
              <a:latin typeface="Courier"/>
              <a:ea typeface="Courier New"/>
              <a:cs typeface="Courier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s = </a:t>
            </a:r>
            <a:r>
              <a:rPr lang="en" sz="1600" i="0" u="none" strike="noStrike" cap="none" dirty="0" err="1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PartyAnimal</a:t>
            </a: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(</a:t>
            </a:r>
            <a:r>
              <a:rPr lang="en" sz="1600" i="0" u="none" strike="noStrike" cap="none" dirty="0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"Sally</a:t>
            </a:r>
            <a:r>
              <a:rPr lang="en" sz="1600" i="0" u="none" strike="noStrike" cap="none" dirty="0" smtClean="0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"</a:t>
            </a:r>
            <a:r>
              <a:rPr lang="en" sz="1600" i="0" u="none" strike="noStrike" cap="none" dirty="0" smtClean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)</a:t>
            </a:r>
            <a:endParaRPr sz="1600" i="0" u="none" strike="noStrike" cap="none" dirty="0">
              <a:solidFill>
                <a:srgbClr val="FFFFFF"/>
              </a:solidFill>
              <a:latin typeface="Courier"/>
              <a:ea typeface="Courier New"/>
              <a:cs typeface="Courier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j = </a:t>
            </a:r>
            <a:r>
              <a:rPr lang="en" sz="1600" i="0" u="none" strike="noStrike" cap="none" dirty="0" err="1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PartyAnimal</a:t>
            </a: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(</a:t>
            </a:r>
            <a:r>
              <a:rPr lang="en" sz="1600" i="0" u="none" strike="noStrike" cap="none" dirty="0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"Jim</a:t>
            </a:r>
            <a:r>
              <a:rPr lang="en" sz="1600" i="0" u="none" strike="noStrike" cap="none" dirty="0" smtClean="0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"</a:t>
            </a:r>
            <a:r>
              <a:rPr lang="en" sz="1600" i="0" u="none" strike="noStrike" cap="none" dirty="0" smtClean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)</a:t>
            </a:r>
            <a:endParaRPr lang="en-US" sz="1600" i="0" u="none" strike="noStrike" cap="none" dirty="0" smtClean="0">
              <a:solidFill>
                <a:srgbClr val="FFFFFF"/>
              </a:solidFill>
              <a:latin typeface="Courier"/>
              <a:ea typeface="Courier New"/>
              <a:cs typeface="Courier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endParaRPr lang="en-US" sz="1600" dirty="0">
              <a:solidFill>
                <a:srgbClr val="FFFFFF"/>
              </a:solidFill>
              <a:latin typeface="Courier"/>
              <a:ea typeface="Courier New"/>
              <a:cs typeface="Courier"/>
              <a:sym typeface="Courier New"/>
            </a:endParaRPr>
          </a:p>
          <a:p>
            <a:pPr>
              <a:buClr>
                <a:srgbClr val="FFFFFF"/>
              </a:buClr>
              <a:buSzPct val="25000"/>
            </a:pPr>
            <a:r>
              <a:rPr lang="en" sz="1600" dirty="0" err="1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s.party</a:t>
            </a:r>
            <a:r>
              <a:rPr lang="en" sz="1600" dirty="0" smtClean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()</a:t>
            </a:r>
            <a:endParaRPr lang="en" sz="1600" i="0" u="none" strike="noStrike" cap="none" dirty="0">
              <a:solidFill>
                <a:srgbClr val="FFFFFF"/>
              </a:solidFill>
              <a:latin typeface="Courier"/>
              <a:ea typeface="Courier New"/>
              <a:cs typeface="Courier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1600" i="0" u="none" strike="noStrike" cap="none" dirty="0" err="1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j.party</a:t>
            </a: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()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1600" i="0" u="none" strike="noStrike" cap="none" dirty="0" err="1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s.party</a:t>
            </a: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()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Shape 464"/>
          <p:cNvSpPr/>
          <p:nvPr/>
        </p:nvSpPr>
        <p:spPr>
          <a:xfrm>
            <a:off x="553999" y="171450"/>
            <a:ext cx="5635199" cy="4619400"/>
          </a:xfrm>
          <a:prstGeom prst="rect">
            <a:avLst/>
          </a:prstGeom>
          <a:noFill/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class </a:t>
            </a:r>
            <a:r>
              <a:rPr lang="en" sz="1600" i="0" u="none" strike="noStrike" cap="none" dirty="0" err="1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PartyAnimal</a:t>
            </a: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   x = 0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   </a:t>
            </a:r>
            <a:r>
              <a:rPr lang="en" sz="1600" i="0" u="none" strike="noStrike" cap="none" dirty="0">
                <a:solidFill>
                  <a:srgbClr val="FF9300"/>
                </a:solidFill>
                <a:latin typeface="Courier"/>
                <a:ea typeface="Courier New"/>
                <a:cs typeface="Courier"/>
                <a:sym typeface="Courier New"/>
              </a:rPr>
              <a:t>name</a:t>
            </a: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 = ""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   </a:t>
            </a:r>
            <a:r>
              <a:rPr lang="en" sz="1600" i="0" u="none" strike="noStrike" cap="none" dirty="0" err="1">
                <a:solidFill>
                  <a:srgbClr val="FF40FF"/>
                </a:solidFill>
                <a:latin typeface="Courier"/>
                <a:ea typeface="Courier New"/>
                <a:cs typeface="Courier"/>
                <a:sym typeface="Courier New"/>
              </a:rPr>
              <a:t>def</a:t>
            </a:r>
            <a:r>
              <a:rPr lang="en" sz="1600" i="0" u="none" strike="noStrike" cap="none" dirty="0">
                <a:solidFill>
                  <a:srgbClr val="FF40FF"/>
                </a:solidFill>
                <a:latin typeface="Courier"/>
                <a:ea typeface="Courier New"/>
                <a:cs typeface="Courier"/>
                <a:sym typeface="Courier New"/>
              </a:rPr>
              <a:t> __</a:t>
            </a:r>
            <a:r>
              <a:rPr lang="en" sz="1600" i="0" u="none" strike="noStrike" cap="none" dirty="0" err="1">
                <a:solidFill>
                  <a:srgbClr val="FF40FF"/>
                </a:solidFill>
                <a:latin typeface="Courier"/>
                <a:ea typeface="Courier New"/>
                <a:cs typeface="Courier"/>
                <a:sym typeface="Courier New"/>
              </a:rPr>
              <a:t>init</a:t>
            </a:r>
            <a:r>
              <a:rPr lang="en" sz="1600" i="0" u="none" strike="noStrike" cap="none" dirty="0">
                <a:solidFill>
                  <a:srgbClr val="FF40FF"/>
                </a:solidFill>
                <a:latin typeface="Courier"/>
                <a:ea typeface="Courier New"/>
                <a:cs typeface="Courier"/>
                <a:sym typeface="Courier New"/>
              </a:rPr>
              <a:t>__</a:t>
            </a: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(self, </a:t>
            </a:r>
            <a:r>
              <a:rPr lang="en" sz="1600" i="0" u="none" strike="noStrike" cap="none" dirty="0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z</a:t>
            </a: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):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     </a:t>
            </a:r>
            <a:r>
              <a:rPr lang="en" sz="1600" i="0" u="none" strike="noStrike" cap="none" dirty="0" err="1">
                <a:solidFill>
                  <a:srgbClr val="FF9300"/>
                </a:solidFill>
                <a:latin typeface="Courier"/>
                <a:ea typeface="Courier New"/>
                <a:cs typeface="Courier"/>
                <a:sym typeface="Courier New"/>
              </a:rPr>
              <a:t>self.name</a:t>
            </a: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 = </a:t>
            </a:r>
            <a:r>
              <a:rPr lang="en" sz="1600" i="0" u="none" strike="noStrike" cap="none" dirty="0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z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     </a:t>
            </a:r>
            <a:r>
              <a:rPr lang="en" sz="1600" i="0" u="none" strike="noStrike" cap="none" dirty="0" smtClean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print</a:t>
            </a:r>
            <a:r>
              <a:rPr lang="en-US" sz="1600" i="0" u="none" strike="noStrike" cap="none" dirty="0" smtClean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(</a:t>
            </a:r>
            <a:r>
              <a:rPr lang="en" sz="1600" i="0" u="none" strike="noStrike" cap="none" dirty="0" err="1" smtClean="0">
                <a:solidFill>
                  <a:srgbClr val="FF9300"/>
                </a:solidFill>
                <a:latin typeface="Courier"/>
                <a:ea typeface="Courier New"/>
                <a:cs typeface="Courier"/>
                <a:sym typeface="Courier New"/>
              </a:rPr>
              <a:t>self.name</a:t>
            </a:r>
            <a:r>
              <a:rPr lang="en" sz="1600" i="0" u="none" strike="noStrike" cap="none" dirty="0" err="1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,"constructed</a:t>
            </a:r>
            <a:r>
              <a:rPr lang="en" sz="1600" i="0" u="none" strike="noStrike" cap="none" dirty="0" smtClean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"</a:t>
            </a:r>
            <a:r>
              <a:rPr lang="en-US" sz="1600" i="0" u="none" strike="noStrike" cap="none" dirty="0" smtClean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)</a:t>
            </a:r>
            <a:endParaRPr lang="en" sz="1600" i="0" u="none" strike="noStrike" cap="none" dirty="0">
              <a:solidFill>
                <a:srgbClr val="FFFFFF"/>
              </a:solidFill>
              <a:latin typeface="Courier"/>
              <a:ea typeface="Courier New"/>
              <a:cs typeface="Courier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bin"/>
              <a:buNone/>
            </a:pPr>
            <a:endParaRPr sz="1600" i="0" u="none" strike="noStrike" cap="none" dirty="0">
              <a:solidFill>
                <a:srgbClr val="FFFFFF"/>
              </a:solidFill>
              <a:latin typeface="Courier"/>
              <a:ea typeface="Courier New"/>
              <a:cs typeface="Courier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   </a:t>
            </a:r>
            <a:r>
              <a:rPr lang="en" sz="1600" i="0" u="none" strike="noStrike" cap="none" dirty="0" err="1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def</a:t>
            </a: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 party(self) 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     </a:t>
            </a:r>
            <a:r>
              <a:rPr lang="en" sz="1600" i="0" u="none" strike="noStrike" cap="none" dirty="0" err="1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self.x</a:t>
            </a: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 = </a:t>
            </a:r>
            <a:r>
              <a:rPr lang="en" sz="1600" i="0" u="none" strike="noStrike" cap="none" dirty="0" err="1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self.x</a:t>
            </a: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 + 1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     </a:t>
            </a:r>
            <a:r>
              <a:rPr lang="en" sz="1600" i="0" u="none" strike="noStrike" cap="none" dirty="0" smtClean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print</a:t>
            </a:r>
            <a:r>
              <a:rPr lang="en-US" sz="1600" i="0" u="none" strike="noStrike" cap="none" dirty="0" smtClean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(</a:t>
            </a:r>
            <a:r>
              <a:rPr lang="en" sz="1600" i="0" u="none" strike="noStrike" cap="none" dirty="0" err="1" smtClean="0">
                <a:solidFill>
                  <a:srgbClr val="FF9300"/>
                </a:solidFill>
                <a:latin typeface="Courier"/>
                <a:ea typeface="Courier New"/>
                <a:cs typeface="Courier"/>
                <a:sym typeface="Courier New"/>
              </a:rPr>
              <a:t>self.name</a:t>
            </a:r>
            <a:r>
              <a:rPr lang="en" sz="1600" i="0" u="none" strike="noStrike" cap="none" dirty="0" err="1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,"party</a:t>
            </a: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 count",</a:t>
            </a:r>
            <a:r>
              <a:rPr lang="en" sz="1600" i="0" u="none" strike="noStrike" cap="none" dirty="0" err="1" smtClean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self.x</a:t>
            </a:r>
            <a:r>
              <a:rPr lang="en-US" sz="1600" i="0" u="none" strike="noStrike" cap="none" dirty="0" smtClean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)</a:t>
            </a:r>
            <a:endParaRPr lang="en" sz="1600" i="0" u="none" strike="noStrike" cap="none" dirty="0">
              <a:solidFill>
                <a:srgbClr val="FFFFFF"/>
              </a:solidFill>
              <a:latin typeface="Courier"/>
              <a:ea typeface="Courier New"/>
              <a:cs typeface="Courier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bin"/>
              <a:buNone/>
            </a:pPr>
            <a:endParaRPr sz="1600" i="0" u="none" strike="noStrike" cap="none" dirty="0">
              <a:solidFill>
                <a:srgbClr val="FFFFFF"/>
              </a:solidFill>
              <a:latin typeface="Courier"/>
              <a:ea typeface="Courier New"/>
              <a:cs typeface="Courier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s = </a:t>
            </a:r>
            <a:r>
              <a:rPr lang="en" sz="1600" i="0" u="none" strike="noStrike" cap="none" dirty="0" err="1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PartyAnimal</a:t>
            </a: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(</a:t>
            </a:r>
            <a:r>
              <a:rPr lang="en" sz="1600" i="0" u="none" strike="noStrike" cap="none" dirty="0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"Sally</a:t>
            </a:r>
            <a:r>
              <a:rPr lang="en" sz="1600" i="0" u="none" strike="noStrike" cap="none" dirty="0" smtClean="0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"</a:t>
            </a:r>
            <a:r>
              <a:rPr lang="en" sz="1600" i="0" u="none" strike="noStrike" cap="none" dirty="0" smtClean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)</a:t>
            </a:r>
            <a:endParaRPr sz="1600" i="0" u="none" strike="noStrike" cap="none" dirty="0">
              <a:solidFill>
                <a:srgbClr val="FFFFFF"/>
              </a:solidFill>
              <a:latin typeface="Courier"/>
              <a:ea typeface="Courier New"/>
              <a:cs typeface="Courier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j = </a:t>
            </a:r>
            <a:r>
              <a:rPr lang="en" sz="1600" i="0" u="none" strike="noStrike" cap="none" dirty="0" err="1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PartyAnimal</a:t>
            </a: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(</a:t>
            </a:r>
            <a:r>
              <a:rPr lang="en" sz="1600" i="0" u="none" strike="noStrike" cap="none" dirty="0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"Jim</a:t>
            </a:r>
            <a:r>
              <a:rPr lang="en" sz="1600" i="0" u="none" strike="noStrike" cap="none" dirty="0" smtClean="0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"</a:t>
            </a:r>
            <a:r>
              <a:rPr lang="en" sz="1600" i="0" u="none" strike="noStrike" cap="none" dirty="0" smtClean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)</a:t>
            </a:r>
            <a:endParaRPr lang="en-US" sz="1600" i="0" u="none" strike="noStrike" cap="none" dirty="0" smtClean="0">
              <a:solidFill>
                <a:srgbClr val="FFFFFF"/>
              </a:solidFill>
              <a:latin typeface="Courier"/>
              <a:ea typeface="Courier New"/>
              <a:cs typeface="Courier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endParaRPr lang="en-US" sz="1600" i="0" u="none" strike="noStrike" cap="none" dirty="0" smtClean="0">
              <a:solidFill>
                <a:srgbClr val="FFFFFF"/>
              </a:solidFill>
              <a:latin typeface="Courier"/>
              <a:ea typeface="Courier New"/>
              <a:cs typeface="Courier"/>
              <a:sym typeface="Courier New"/>
            </a:endParaRPr>
          </a:p>
          <a:p>
            <a:pPr>
              <a:buClr>
                <a:srgbClr val="FFFFFF"/>
              </a:buClr>
              <a:buSzPct val="25000"/>
            </a:pPr>
            <a:r>
              <a:rPr lang="en" sz="1600" dirty="0" err="1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s.party</a:t>
            </a:r>
            <a:r>
              <a:rPr lang="en" sz="1600" dirty="0" smtClean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()</a:t>
            </a:r>
            <a:endParaRPr lang="en" sz="1600" i="0" u="none" strike="noStrike" cap="none" dirty="0">
              <a:solidFill>
                <a:srgbClr val="FFFFFF"/>
              </a:solidFill>
              <a:latin typeface="Courier"/>
              <a:ea typeface="Courier New"/>
              <a:cs typeface="Courier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1600" i="0" u="none" strike="noStrike" cap="none" dirty="0" err="1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j.party</a:t>
            </a: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()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1600" i="0" u="none" strike="noStrike" cap="none" dirty="0" err="1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s.party</a:t>
            </a: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()</a:t>
            </a:r>
          </a:p>
        </p:txBody>
      </p:sp>
    </p:spTree>
    <p:extLst>
      <p:ext uri="{BB962C8B-B14F-4D97-AF65-F5344CB8AC3E}">
        <p14:creationId xmlns:p14="http://schemas.microsoft.com/office/powerpoint/2010/main" val="152641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Shape 464"/>
          <p:cNvSpPr/>
          <p:nvPr/>
        </p:nvSpPr>
        <p:spPr>
          <a:xfrm>
            <a:off x="553999" y="171450"/>
            <a:ext cx="5635199" cy="4619400"/>
          </a:xfrm>
          <a:prstGeom prst="rect">
            <a:avLst/>
          </a:prstGeom>
          <a:noFill/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class </a:t>
            </a:r>
            <a:r>
              <a:rPr lang="en" sz="1600" i="0" u="none" strike="noStrike" cap="none" dirty="0" err="1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PartyAnimal</a:t>
            </a: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   x = 0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   </a:t>
            </a:r>
            <a:r>
              <a:rPr lang="en" sz="1600" i="0" u="none" strike="noStrike" cap="none" dirty="0">
                <a:solidFill>
                  <a:srgbClr val="FF9300"/>
                </a:solidFill>
                <a:latin typeface="Courier"/>
                <a:ea typeface="Courier New"/>
                <a:cs typeface="Courier"/>
                <a:sym typeface="Courier New"/>
              </a:rPr>
              <a:t>name</a:t>
            </a: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 = ""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   </a:t>
            </a:r>
            <a:r>
              <a:rPr lang="en" sz="1600" i="0" u="none" strike="noStrike" cap="none" dirty="0" err="1">
                <a:solidFill>
                  <a:srgbClr val="FF40FF"/>
                </a:solidFill>
                <a:latin typeface="Courier"/>
                <a:ea typeface="Courier New"/>
                <a:cs typeface="Courier"/>
                <a:sym typeface="Courier New"/>
              </a:rPr>
              <a:t>def</a:t>
            </a:r>
            <a:r>
              <a:rPr lang="en" sz="1600" i="0" u="none" strike="noStrike" cap="none" dirty="0">
                <a:solidFill>
                  <a:srgbClr val="FF40FF"/>
                </a:solidFill>
                <a:latin typeface="Courier"/>
                <a:ea typeface="Courier New"/>
                <a:cs typeface="Courier"/>
                <a:sym typeface="Courier New"/>
              </a:rPr>
              <a:t> __</a:t>
            </a:r>
            <a:r>
              <a:rPr lang="en" sz="1600" i="0" u="none" strike="noStrike" cap="none" dirty="0" err="1">
                <a:solidFill>
                  <a:srgbClr val="FF40FF"/>
                </a:solidFill>
                <a:latin typeface="Courier"/>
                <a:ea typeface="Courier New"/>
                <a:cs typeface="Courier"/>
                <a:sym typeface="Courier New"/>
              </a:rPr>
              <a:t>init</a:t>
            </a:r>
            <a:r>
              <a:rPr lang="en" sz="1600" i="0" u="none" strike="noStrike" cap="none" dirty="0">
                <a:solidFill>
                  <a:srgbClr val="FF40FF"/>
                </a:solidFill>
                <a:latin typeface="Courier"/>
                <a:ea typeface="Courier New"/>
                <a:cs typeface="Courier"/>
                <a:sym typeface="Courier New"/>
              </a:rPr>
              <a:t>__</a:t>
            </a: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(self, </a:t>
            </a:r>
            <a:r>
              <a:rPr lang="en" sz="1600" i="0" u="none" strike="noStrike" cap="none" dirty="0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z</a:t>
            </a: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):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     </a:t>
            </a:r>
            <a:r>
              <a:rPr lang="en" sz="1600" i="0" u="none" strike="noStrike" cap="none" dirty="0" err="1">
                <a:solidFill>
                  <a:srgbClr val="FF9300"/>
                </a:solidFill>
                <a:latin typeface="Courier"/>
                <a:ea typeface="Courier New"/>
                <a:cs typeface="Courier"/>
                <a:sym typeface="Courier New"/>
              </a:rPr>
              <a:t>self.name</a:t>
            </a: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 = </a:t>
            </a:r>
            <a:r>
              <a:rPr lang="en" sz="1600" i="0" u="none" strike="noStrike" cap="none" dirty="0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z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     </a:t>
            </a:r>
            <a:r>
              <a:rPr lang="en" sz="1600" i="0" u="none" strike="noStrike" cap="none" dirty="0" smtClean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print</a:t>
            </a:r>
            <a:r>
              <a:rPr lang="en-US" sz="1600" i="0" u="none" strike="noStrike" cap="none" dirty="0" smtClean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(</a:t>
            </a:r>
            <a:r>
              <a:rPr lang="en" sz="1600" i="0" u="none" strike="noStrike" cap="none" dirty="0" err="1" smtClean="0">
                <a:solidFill>
                  <a:srgbClr val="FF9300"/>
                </a:solidFill>
                <a:latin typeface="Courier"/>
                <a:ea typeface="Courier New"/>
                <a:cs typeface="Courier"/>
                <a:sym typeface="Courier New"/>
              </a:rPr>
              <a:t>self.name</a:t>
            </a:r>
            <a:r>
              <a:rPr lang="en" sz="1600" i="0" u="none" strike="noStrike" cap="none" dirty="0" err="1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,"constructed</a:t>
            </a:r>
            <a:r>
              <a:rPr lang="en" sz="1600" i="0" u="none" strike="noStrike" cap="none" dirty="0" smtClean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"</a:t>
            </a:r>
            <a:r>
              <a:rPr lang="en-US" sz="1600" i="0" u="none" strike="noStrike" cap="none" dirty="0" smtClean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)</a:t>
            </a:r>
            <a:endParaRPr lang="en" sz="1600" i="0" u="none" strike="noStrike" cap="none" dirty="0">
              <a:solidFill>
                <a:srgbClr val="FFFFFF"/>
              </a:solidFill>
              <a:latin typeface="Courier"/>
              <a:ea typeface="Courier New"/>
              <a:cs typeface="Courier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bin"/>
              <a:buNone/>
            </a:pPr>
            <a:endParaRPr sz="1600" i="0" u="none" strike="noStrike" cap="none" dirty="0">
              <a:solidFill>
                <a:srgbClr val="FFFFFF"/>
              </a:solidFill>
              <a:latin typeface="Courier"/>
              <a:ea typeface="Courier New"/>
              <a:cs typeface="Courier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   </a:t>
            </a:r>
            <a:r>
              <a:rPr lang="en" sz="1600" i="0" u="none" strike="noStrike" cap="none" dirty="0" err="1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def</a:t>
            </a: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 party(self) 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     </a:t>
            </a:r>
            <a:r>
              <a:rPr lang="en" sz="1600" i="0" u="none" strike="noStrike" cap="none" dirty="0" err="1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self.x</a:t>
            </a: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 = </a:t>
            </a:r>
            <a:r>
              <a:rPr lang="en" sz="1600" i="0" u="none" strike="noStrike" cap="none" dirty="0" err="1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self.x</a:t>
            </a: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 + 1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     </a:t>
            </a:r>
            <a:r>
              <a:rPr lang="en" sz="1600" i="0" u="none" strike="noStrike" cap="none" dirty="0" smtClean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print</a:t>
            </a:r>
            <a:r>
              <a:rPr lang="en-US" sz="1600" i="0" u="none" strike="noStrike" cap="none" dirty="0" smtClean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(</a:t>
            </a:r>
            <a:r>
              <a:rPr lang="en" sz="1600" i="0" u="none" strike="noStrike" cap="none" dirty="0" err="1" smtClean="0">
                <a:solidFill>
                  <a:srgbClr val="FF9300"/>
                </a:solidFill>
                <a:latin typeface="Courier"/>
                <a:ea typeface="Courier New"/>
                <a:cs typeface="Courier"/>
                <a:sym typeface="Courier New"/>
              </a:rPr>
              <a:t>self.name</a:t>
            </a:r>
            <a:r>
              <a:rPr lang="en" sz="1600" i="0" u="none" strike="noStrike" cap="none" dirty="0" err="1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,"party</a:t>
            </a: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 count",</a:t>
            </a:r>
            <a:r>
              <a:rPr lang="en" sz="1600" i="0" u="none" strike="noStrike" cap="none" dirty="0" err="1" smtClean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self.x</a:t>
            </a:r>
            <a:r>
              <a:rPr lang="en-US" sz="1600" i="0" u="none" strike="noStrike" cap="none" dirty="0" smtClean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)</a:t>
            </a:r>
            <a:endParaRPr lang="en" sz="1600" i="0" u="none" strike="noStrike" cap="none" dirty="0">
              <a:solidFill>
                <a:srgbClr val="FFFFFF"/>
              </a:solidFill>
              <a:latin typeface="Courier"/>
              <a:ea typeface="Courier New"/>
              <a:cs typeface="Courier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bin"/>
              <a:buNone/>
            </a:pPr>
            <a:endParaRPr sz="1600" i="0" u="none" strike="noStrike" cap="none" dirty="0">
              <a:solidFill>
                <a:srgbClr val="FFFFFF"/>
              </a:solidFill>
              <a:latin typeface="Courier"/>
              <a:ea typeface="Courier New"/>
              <a:cs typeface="Courier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s = </a:t>
            </a:r>
            <a:r>
              <a:rPr lang="en" sz="1600" i="0" u="none" strike="noStrike" cap="none" dirty="0" err="1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PartyAnimal</a:t>
            </a: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(</a:t>
            </a:r>
            <a:r>
              <a:rPr lang="en" sz="1600" i="0" u="none" strike="noStrike" cap="none" dirty="0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"Sally</a:t>
            </a:r>
            <a:r>
              <a:rPr lang="en" sz="1600" i="0" u="none" strike="noStrike" cap="none" dirty="0" smtClean="0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"</a:t>
            </a:r>
            <a:r>
              <a:rPr lang="en" sz="1600" i="0" u="none" strike="noStrike" cap="none" dirty="0" smtClean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)</a:t>
            </a:r>
            <a:endParaRPr sz="1600" i="0" u="none" strike="noStrike" cap="none" dirty="0">
              <a:solidFill>
                <a:srgbClr val="FFFFFF"/>
              </a:solidFill>
              <a:latin typeface="Courier"/>
              <a:ea typeface="Courier New"/>
              <a:cs typeface="Courier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j = </a:t>
            </a:r>
            <a:r>
              <a:rPr lang="en" sz="1600" i="0" u="none" strike="noStrike" cap="none" dirty="0" err="1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PartyAnimal</a:t>
            </a: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(</a:t>
            </a:r>
            <a:r>
              <a:rPr lang="en" sz="1600" i="0" u="none" strike="noStrike" cap="none" dirty="0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"Jim</a:t>
            </a:r>
            <a:r>
              <a:rPr lang="en" sz="1600" i="0" u="none" strike="noStrike" cap="none" dirty="0" smtClean="0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"</a:t>
            </a:r>
            <a:r>
              <a:rPr lang="en" sz="1600" i="0" u="none" strike="noStrike" cap="none" dirty="0" smtClean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)</a:t>
            </a:r>
            <a:endParaRPr lang="en-US" sz="1600" i="0" u="none" strike="noStrike" cap="none" dirty="0" smtClean="0">
              <a:solidFill>
                <a:srgbClr val="FFFFFF"/>
              </a:solidFill>
              <a:latin typeface="Courier"/>
              <a:ea typeface="Courier New"/>
              <a:cs typeface="Courier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endParaRPr lang="en-US" sz="1600" i="0" u="none" strike="noStrike" cap="none" dirty="0" smtClean="0">
              <a:solidFill>
                <a:srgbClr val="FFFFFF"/>
              </a:solidFill>
              <a:latin typeface="Courier"/>
              <a:ea typeface="Courier New"/>
              <a:cs typeface="Courier"/>
              <a:sym typeface="Courier New"/>
            </a:endParaRPr>
          </a:p>
          <a:p>
            <a:pPr>
              <a:buClr>
                <a:srgbClr val="FFFFFF"/>
              </a:buClr>
              <a:buSzPct val="25000"/>
            </a:pPr>
            <a:r>
              <a:rPr lang="en" sz="1600" dirty="0" err="1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s.party</a:t>
            </a:r>
            <a:r>
              <a:rPr lang="en" sz="1600" dirty="0" smtClean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()</a:t>
            </a:r>
            <a:endParaRPr lang="en" sz="1600" i="0" u="none" strike="noStrike" cap="none" dirty="0">
              <a:solidFill>
                <a:srgbClr val="FFFFFF"/>
              </a:solidFill>
              <a:latin typeface="Courier"/>
              <a:ea typeface="Courier New"/>
              <a:cs typeface="Courier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1600" i="0" u="none" strike="noStrike" cap="none" dirty="0" err="1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j.party</a:t>
            </a: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()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1600" i="0" u="none" strike="noStrike" cap="none" dirty="0" err="1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s.party</a:t>
            </a: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()</a:t>
            </a:r>
          </a:p>
        </p:txBody>
      </p:sp>
      <p:grpSp>
        <p:nvGrpSpPr>
          <p:cNvPr id="467" name="Shape 467"/>
          <p:cNvGrpSpPr/>
          <p:nvPr/>
        </p:nvGrpSpPr>
        <p:grpSpPr>
          <a:xfrm>
            <a:off x="6324599" y="773974"/>
            <a:ext cx="2668930" cy="1543050"/>
            <a:chOff x="0" y="0"/>
            <a:chExt cx="4762499" cy="4000500"/>
          </a:xfrm>
        </p:grpSpPr>
        <p:sp>
          <p:nvSpPr>
            <p:cNvPr id="468" name="Shape 468"/>
            <p:cNvSpPr/>
            <p:nvPr/>
          </p:nvSpPr>
          <p:spPr>
            <a:xfrm>
              <a:off x="0" y="0"/>
              <a:ext cx="4762499" cy="4000500"/>
            </a:xfrm>
            <a:prstGeom prst="rect">
              <a:avLst/>
            </a:prstGeom>
            <a:noFill/>
            <a:ln w="50800" cap="flat" cmpd="sng">
              <a:solidFill>
                <a:srgbClr val="00F9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21050" tIns="21050" rIns="21050" bIns="2105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ct val="25000"/>
                <a:buFont typeface="Cabin"/>
                <a:buNone/>
              </a:pPr>
              <a:r>
                <a:rPr lang="en" sz="270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  <a:sym typeface="Cabin"/>
                </a:rPr>
                <a:t> </a:t>
              </a:r>
              <a:r>
                <a:rPr lang="en" sz="2700" u="none" strike="noStrike" cap="none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  <a:sym typeface="Cabin"/>
                </a:rPr>
                <a:t>s</a:t>
              </a:r>
            </a:p>
          </p:txBody>
        </p:sp>
        <p:sp>
          <p:nvSpPr>
            <p:cNvPr id="469" name="Shape 469"/>
            <p:cNvSpPr/>
            <p:nvPr/>
          </p:nvSpPr>
          <p:spPr>
            <a:xfrm>
              <a:off x="1422400" y="520700"/>
              <a:ext cx="2590800" cy="1270000"/>
            </a:xfrm>
            <a:prstGeom prst="rect">
              <a:avLst/>
            </a:prstGeom>
            <a:solidFill>
              <a:srgbClr val="FFFB00"/>
            </a:solidFill>
            <a:ln>
              <a:noFill/>
            </a:ln>
          </p:spPr>
          <p:txBody>
            <a:bodyPr lIns="21050" tIns="21050" rIns="21050" bIns="210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Cabin"/>
                <a:buNone/>
              </a:pPr>
              <a:r>
                <a:rPr lang="en-US" sz="2900" u="none" strike="noStrike" cap="none" dirty="0"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Cabin"/>
                </a:rPr>
                <a:t> </a:t>
              </a:r>
              <a:r>
                <a:rPr lang="en" sz="2900" u="none" strike="noStrike" cap="none" dirty="0" smtClean="0"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Cabin"/>
                </a:rPr>
                <a:t>x</a:t>
              </a:r>
              <a:r>
                <a:rPr lang="en-US" sz="2900" u="none" strike="noStrike" cap="none" dirty="0" smtClean="0"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Cabin"/>
                </a:rPr>
                <a:t>: 0</a:t>
              </a:r>
              <a:endParaRPr lang="en" sz="2900" u="none" strike="noStrike" cap="none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Cabin"/>
              </a:endParaRPr>
            </a:p>
          </p:txBody>
        </p:sp>
        <p:sp>
          <p:nvSpPr>
            <p:cNvPr id="470" name="Shape 470"/>
            <p:cNvSpPr/>
            <p:nvPr/>
          </p:nvSpPr>
          <p:spPr>
            <a:xfrm>
              <a:off x="546100" y="2197100"/>
              <a:ext cx="3467099" cy="1270000"/>
            </a:xfrm>
            <a:prstGeom prst="rect">
              <a:avLst/>
            </a:prstGeom>
            <a:solidFill>
              <a:srgbClr val="FFFB00"/>
            </a:solidFill>
            <a:ln>
              <a:noFill/>
            </a:ln>
          </p:spPr>
          <p:txBody>
            <a:bodyPr lIns="21050" tIns="21050" rIns="21050" bIns="210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Cabin"/>
                <a:buNone/>
              </a:pPr>
              <a:r>
                <a:rPr lang="en-US" sz="2500" u="none" strike="noStrike" cap="none" dirty="0"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Cabin"/>
                </a:rPr>
                <a:t> </a:t>
              </a:r>
              <a:r>
                <a:rPr lang="en" sz="2500" u="none" strike="noStrike" cap="none" dirty="0"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Cabin"/>
                </a:rPr>
                <a:t>name</a:t>
              </a:r>
              <a:r>
                <a:rPr lang="en" sz="2500" u="none" strike="noStrike" cap="none" dirty="0" smtClean="0"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Cabin"/>
                </a:rPr>
                <a:t>:</a:t>
              </a:r>
              <a:endParaRPr lang="en" sz="2500" u="none" strike="noStrike" cap="none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Cabi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74816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Shape 464"/>
          <p:cNvSpPr/>
          <p:nvPr/>
        </p:nvSpPr>
        <p:spPr>
          <a:xfrm>
            <a:off x="553999" y="171450"/>
            <a:ext cx="5635199" cy="4619400"/>
          </a:xfrm>
          <a:prstGeom prst="rect">
            <a:avLst/>
          </a:prstGeom>
          <a:noFill/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class </a:t>
            </a:r>
            <a:r>
              <a:rPr lang="en" sz="1600" i="0" u="none" strike="noStrike" cap="none" dirty="0" err="1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PartyAnimal</a:t>
            </a: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   x = 0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   </a:t>
            </a:r>
            <a:r>
              <a:rPr lang="en" sz="1600" i="0" u="none" strike="noStrike" cap="none" dirty="0">
                <a:solidFill>
                  <a:srgbClr val="FF9300"/>
                </a:solidFill>
                <a:latin typeface="Courier"/>
                <a:ea typeface="Courier New"/>
                <a:cs typeface="Courier"/>
                <a:sym typeface="Courier New"/>
              </a:rPr>
              <a:t>name</a:t>
            </a: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 = ""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   </a:t>
            </a:r>
            <a:r>
              <a:rPr lang="en" sz="1600" i="0" u="none" strike="noStrike" cap="none" dirty="0" err="1">
                <a:solidFill>
                  <a:srgbClr val="FF40FF"/>
                </a:solidFill>
                <a:latin typeface="Courier"/>
                <a:ea typeface="Courier New"/>
                <a:cs typeface="Courier"/>
                <a:sym typeface="Courier New"/>
              </a:rPr>
              <a:t>def</a:t>
            </a:r>
            <a:r>
              <a:rPr lang="en" sz="1600" i="0" u="none" strike="noStrike" cap="none" dirty="0">
                <a:solidFill>
                  <a:srgbClr val="FF40FF"/>
                </a:solidFill>
                <a:latin typeface="Courier"/>
                <a:ea typeface="Courier New"/>
                <a:cs typeface="Courier"/>
                <a:sym typeface="Courier New"/>
              </a:rPr>
              <a:t> __</a:t>
            </a:r>
            <a:r>
              <a:rPr lang="en" sz="1600" i="0" u="none" strike="noStrike" cap="none" dirty="0" err="1">
                <a:solidFill>
                  <a:srgbClr val="FF40FF"/>
                </a:solidFill>
                <a:latin typeface="Courier"/>
                <a:ea typeface="Courier New"/>
                <a:cs typeface="Courier"/>
                <a:sym typeface="Courier New"/>
              </a:rPr>
              <a:t>init</a:t>
            </a:r>
            <a:r>
              <a:rPr lang="en" sz="1600" i="0" u="none" strike="noStrike" cap="none" dirty="0">
                <a:solidFill>
                  <a:srgbClr val="FF40FF"/>
                </a:solidFill>
                <a:latin typeface="Courier"/>
                <a:ea typeface="Courier New"/>
                <a:cs typeface="Courier"/>
                <a:sym typeface="Courier New"/>
              </a:rPr>
              <a:t>__</a:t>
            </a: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(self, </a:t>
            </a:r>
            <a:r>
              <a:rPr lang="en" sz="1600" i="0" u="none" strike="noStrike" cap="none" dirty="0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z</a:t>
            </a: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):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     </a:t>
            </a:r>
            <a:r>
              <a:rPr lang="en" sz="1600" i="0" u="none" strike="noStrike" cap="none" dirty="0" err="1">
                <a:solidFill>
                  <a:srgbClr val="FF9300"/>
                </a:solidFill>
                <a:latin typeface="Courier"/>
                <a:ea typeface="Courier New"/>
                <a:cs typeface="Courier"/>
                <a:sym typeface="Courier New"/>
              </a:rPr>
              <a:t>self.name</a:t>
            </a: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 = </a:t>
            </a:r>
            <a:r>
              <a:rPr lang="en" sz="1600" i="0" u="none" strike="noStrike" cap="none" dirty="0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z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     </a:t>
            </a:r>
            <a:r>
              <a:rPr lang="en" sz="1600" i="0" u="none" strike="noStrike" cap="none" dirty="0" smtClean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print</a:t>
            </a:r>
            <a:r>
              <a:rPr lang="en-US" sz="1600" i="0" u="none" strike="noStrike" cap="none" dirty="0" smtClean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(</a:t>
            </a:r>
            <a:r>
              <a:rPr lang="en" sz="1600" i="0" u="none" strike="noStrike" cap="none" dirty="0" err="1" smtClean="0">
                <a:solidFill>
                  <a:srgbClr val="FF9300"/>
                </a:solidFill>
                <a:latin typeface="Courier"/>
                <a:ea typeface="Courier New"/>
                <a:cs typeface="Courier"/>
                <a:sym typeface="Courier New"/>
              </a:rPr>
              <a:t>self.name</a:t>
            </a:r>
            <a:r>
              <a:rPr lang="en" sz="1600" i="0" u="none" strike="noStrike" cap="none" dirty="0" err="1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,"constructed</a:t>
            </a:r>
            <a:r>
              <a:rPr lang="en" sz="1600" i="0" u="none" strike="noStrike" cap="none" dirty="0" smtClean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"</a:t>
            </a:r>
            <a:r>
              <a:rPr lang="en-US" sz="1600" i="0" u="none" strike="noStrike" cap="none" dirty="0" smtClean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)</a:t>
            </a:r>
            <a:endParaRPr lang="en" sz="1600" i="0" u="none" strike="noStrike" cap="none" dirty="0">
              <a:solidFill>
                <a:srgbClr val="FFFFFF"/>
              </a:solidFill>
              <a:latin typeface="Courier"/>
              <a:ea typeface="Courier New"/>
              <a:cs typeface="Courier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bin"/>
              <a:buNone/>
            </a:pPr>
            <a:endParaRPr sz="1600" i="0" u="none" strike="noStrike" cap="none" dirty="0">
              <a:solidFill>
                <a:srgbClr val="FFFFFF"/>
              </a:solidFill>
              <a:latin typeface="Courier"/>
              <a:ea typeface="Courier New"/>
              <a:cs typeface="Courier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   </a:t>
            </a:r>
            <a:r>
              <a:rPr lang="en" sz="1600" i="0" u="none" strike="noStrike" cap="none" dirty="0" err="1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def</a:t>
            </a: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 party(self) 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     </a:t>
            </a:r>
            <a:r>
              <a:rPr lang="en" sz="1600" i="0" u="none" strike="noStrike" cap="none" dirty="0" err="1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self.x</a:t>
            </a: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 = </a:t>
            </a:r>
            <a:r>
              <a:rPr lang="en" sz="1600" i="0" u="none" strike="noStrike" cap="none" dirty="0" err="1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self.x</a:t>
            </a: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 + 1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     </a:t>
            </a:r>
            <a:r>
              <a:rPr lang="en" sz="1600" i="0" u="none" strike="noStrike" cap="none" dirty="0" smtClean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print</a:t>
            </a:r>
            <a:r>
              <a:rPr lang="en-US" sz="1600" i="0" u="none" strike="noStrike" cap="none" dirty="0" smtClean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(</a:t>
            </a:r>
            <a:r>
              <a:rPr lang="en" sz="1600" i="0" u="none" strike="noStrike" cap="none" dirty="0" err="1" smtClean="0">
                <a:solidFill>
                  <a:srgbClr val="FF9300"/>
                </a:solidFill>
                <a:latin typeface="Courier"/>
                <a:ea typeface="Courier New"/>
                <a:cs typeface="Courier"/>
                <a:sym typeface="Courier New"/>
              </a:rPr>
              <a:t>self.name</a:t>
            </a:r>
            <a:r>
              <a:rPr lang="en" sz="1600" i="0" u="none" strike="noStrike" cap="none" dirty="0" err="1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,"party</a:t>
            </a: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 count",</a:t>
            </a:r>
            <a:r>
              <a:rPr lang="en" sz="1600" i="0" u="none" strike="noStrike" cap="none" dirty="0" err="1" smtClean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self.x</a:t>
            </a:r>
            <a:r>
              <a:rPr lang="en-US" sz="1600" i="0" u="none" strike="noStrike" cap="none" dirty="0" smtClean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)</a:t>
            </a:r>
            <a:endParaRPr lang="en" sz="1600" i="0" u="none" strike="noStrike" cap="none" dirty="0">
              <a:solidFill>
                <a:srgbClr val="FFFFFF"/>
              </a:solidFill>
              <a:latin typeface="Courier"/>
              <a:ea typeface="Courier New"/>
              <a:cs typeface="Courier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bin"/>
              <a:buNone/>
            </a:pPr>
            <a:endParaRPr sz="1600" i="0" u="none" strike="noStrike" cap="none" dirty="0">
              <a:solidFill>
                <a:srgbClr val="FFFFFF"/>
              </a:solidFill>
              <a:latin typeface="Courier"/>
              <a:ea typeface="Courier New"/>
              <a:cs typeface="Courier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s = </a:t>
            </a:r>
            <a:r>
              <a:rPr lang="en" sz="1600" i="0" u="none" strike="noStrike" cap="none" dirty="0" err="1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PartyAnimal</a:t>
            </a: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(</a:t>
            </a:r>
            <a:r>
              <a:rPr lang="en" sz="1600" i="0" u="none" strike="noStrike" cap="none" dirty="0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"Sally</a:t>
            </a:r>
            <a:r>
              <a:rPr lang="en" sz="1600" i="0" u="none" strike="noStrike" cap="none" dirty="0" smtClean="0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"</a:t>
            </a:r>
            <a:r>
              <a:rPr lang="en" sz="1600" i="0" u="none" strike="noStrike" cap="none" dirty="0" smtClean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)</a:t>
            </a:r>
            <a:endParaRPr sz="1600" i="0" u="none" strike="noStrike" cap="none" dirty="0">
              <a:solidFill>
                <a:srgbClr val="FFFFFF"/>
              </a:solidFill>
              <a:latin typeface="Courier"/>
              <a:ea typeface="Courier New"/>
              <a:cs typeface="Courier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j = </a:t>
            </a:r>
            <a:r>
              <a:rPr lang="en" sz="1600" i="0" u="none" strike="noStrike" cap="none" dirty="0" err="1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PartyAnimal</a:t>
            </a: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(</a:t>
            </a:r>
            <a:r>
              <a:rPr lang="en" sz="1600" i="0" u="none" strike="noStrike" cap="none" dirty="0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"Jim</a:t>
            </a:r>
            <a:r>
              <a:rPr lang="en" sz="1600" i="0" u="none" strike="noStrike" cap="none" dirty="0" smtClean="0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"</a:t>
            </a:r>
            <a:r>
              <a:rPr lang="en" sz="1600" i="0" u="none" strike="noStrike" cap="none" dirty="0" smtClean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)</a:t>
            </a:r>
            <a:endParaRPr lang="en-US" sz="1600" i="0" u="none" strike="noStrike" cap="none" dirty="0" smtClean="0">
              <a:solidFill>
                <a:srgbClr val="FFFFFF"/>
              </a:solidFill>
              <a:latin typeface="Courier"/>
              <a:ea typeface="Courier New"/>
              <a:cs typeface="Courier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endParaRPr lang="en-US" sz="1600" i="0" u="none" strike="noStrike" cap="none" dirty="0" smtClean="0">
              <a:solidFill>
                <a:srgbClr val="FFFFFF"/>
              </a:solidFill>
              <a:latin typeface="Courier"/>
              <a:ea typeface="Courier New"/>
              <a:cs typeface="Courier"/>
              <a:sym typeface="Courier New"/>
            </a:endParaRPr>
          </a:p>
          <a:p>
            <a:pPr>
              <a:buClr>
                <a:srgbClr val="FFFFFF"/>
              </a:buClr>
              <a:buSzPct val="25000"/>
            </a:pPr>
            <a:r>
              <a:rPr lang="en" sz="1600" dirty="0" err="1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s.party</a:t>
            </a:r>
            <a:r>
              <a:rPr lang="en" sz="1600" dirty="0" smtClean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()</a:t>
            </a:r>
            <a:endParaRPr lang="en" sz="1600" i="0" u="none" strike="noStrike" cap="none" dirty="0">
              <a:solidFill>
                <a:srgbClr val="FFFFFF"/>
              </a:solidFill>
              <a:latin typeface="Courier"/>
              <a:ea typeface="Courier New"/>
              <a:cs typeface="Courier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1600" i="0" u="none" strike="noStrike" cap="none" dirty="0" err="1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j.party</a:t>
            </a: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()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1600" i="0" u="none" strike="noStrike" cap="none" dirty="0" err="1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s.party</a:t>
            </a: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()</a:t>
            </a:r>
          </a:p>
        </p:txBody>
      </p:sp>
      <p:grpSp>
        <p:nvGrpSpPr>
          <p:cNvPr id="467" name="Shape 467"/>
          <p:cNvGrpSpPr/>
          <p:nvPr/>
        </p:nvGrpSpPr>
        <p:grpSpPr>
          <a:xfrm>
            <a:off x="6324599" y="773974"/>
            <a:ext cx="2668930" cy="1543050"/>
            <a:chOff x="0" y="0"/>
            <a:chExt cx="4762499" cy="4000500"/>
          </a:xfrm>
        </p:grpSpPr>
        <p:sp>
          <p:nvSpPr>
            <p:cNvPr id="468" name="Shape 468"/>
            <p:cNvSpPr/>
            <p:nvPr/>
          </p:nvSpPr>
          <p:spPr>
            <a:xfrm>
              <a:off x="0" y="0"/>
              <a:ext cx="4762499" cy="4000500"/>
            </a:xfrm>
            <a:prstGeom prst="rect">
              <a:avLst/>
            </a:prstGeom>
            <a:noFill/>
            <a:ln w="50800" cap="flat" cmpd="sng">
              <a:solidFill>
                <a:srgbClr val="00F9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21050" tIns="21050" rIns="21050" bIns="2105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ct val="25000"/>
                <a:buFont typeface="Cabin"/>
                <a:buNone/>
              </a:pPr>
              <a:r>
                <a:rPr lang="en" sz="270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  <a:sym typeface="Cabin"/>
                </a:rPr>
                <a:t> </a:t>
              </a:r>
              <a:r>
                <a:rPr lang="en" sz="2700" u="none" strike="noStrike" cap="none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  <a:sym typeface="Cabin"/>
                </a:rPr>
                <a:t>s</a:t>
              </a:r>
            </a:p>
          </p:txBody>
        </p:sp>
        <p:sp>
          <p:nvSpPr>
            <p:cNvPr id="469" name="Shape 469"/>
            <p:cNvSpPr/>
            <p:nvPr/>
          </p:nvSpPr>
          <p:spPr>
            <a:xfrm>
              <a:off x="1422400" y="520700"/>
              <a:ext cx="2590800" cy="1270000"/>
            </a:xfrm>
            <a:prstGeom prst="rect">
              <a:avLst/>
            </a:prstGeom>
            <a:solidFill>
              <a:srgbClr val="FFFB00"/>
            </a:solidFill>
            <a:ln>
              <a:noFill/>
            </a:ln>
          </p:spPr>
          <p:txBody>
            <a:bodyPr lIns="21050" tIns="21050" rIns="21050" bIns="210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Cabin"/>
                <a:buNone/>
              </a:pPr>
              <a:r>
                <a:rPr lang="en-US" sz="2900" u="none" strike="noStrike" cap="none" dirty="0"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Cabin"/>
                </a:rPr>
                <a:t> </a:t>
              </a:r>
              <a:r>
                <a:rPr lang="en" sz="2900" u="none" strike="noStrike" cap="none" dirty="0" smtClean="0"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Cabin"/>
                </a:rPr>
                <a:t>x</a:t>
              </a:r>
              <a:r>
                <a:rPr lang="en-US" sz="2900" u="none" strike="noStrike" cap="none" dirty="0" smtClean="0"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Cabin"/>
                </a:rPr>
                <a:t>: 0</a:t>
              </a:r>
              <a:endParaRPr lang="en" sz="2900" u="none" strike="noStrike" cap="none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Cabin"/>
              </a:endParaRPr>
            </a:p>
          </p:txBody>
        </p:sp>
        <p:sp>
          <p:nvSpPr>
            <p:cNvPr id="470" name="Shape 470"/>
            <p:cNvSpPr/>
            <p:nvPr/>
          </p:nvSpPr>
          <p:spPr>
            <a:xfrm>
              <a:off x="546100" y="2197100"/>
              <a:ext cx="3467099" cy="1270000"/>
            </a:xfrm>
            <a:prstGeom prst="rect">
              <a:avLst/>
            </a:prstGeom>
            <a:solidFill>
              <a:srgbClr val="FFFB00"/>
            </a:solidFill>
            <a:ln>
              <a:noFill/>
            </a:ln>
          </p:spPr>
          <p:txBody>
            <a:bodyPr lIns="21050" tIns="21050" rIns="21050" bIns="210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Cabin"/>
                <a:buNone/>
              </a:pPr>
              <a:r>
                <a:rPr lang="en-US" sz="2500" u="none" strike="noStrike" cap="none" dirty="0"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Cabin"/>
                </a:rPr>
                <a:t> </a:t>
              </a:r>
              <a:r>
                <a:rPr lang="en" sz="2500" u="none" strike="noStrike" cap="none" dirty="0"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Cabin"/>
                </a:rPr>
                <a:t>name: </a:t>
              </a:r>
              <a:r>
                <a:rPr lang="en-US" sz="2500" u="none" strike="noStrike" cap="none" dirty="0" smtClean="0"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Cabin"/>
                </a:rPr>
                <a:t>Sally</a:t>
              </a:r>
              <a:r>
                <a:rPr lang="en" sz="2500" u="none" strike="noStrike" cap="none" dirty="0" smtClean="0"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Cabin"/>
                </a:rPr>
                <a:t> </a:t>
              </a:r>
              <a:endParaRPr lang="en" sz="2500" u="none" strike="noStrike" cap="none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Cabin"/>
              </a:endParaRPr>
            </a:p>
          </p:txBody>
        </p:sp>
      </p:grpSp>
      <p:grpSp>
        <p:nvGrpSpPr>
          <p:cNvPr id="472" name="Shape 472"/>
          <p:cNvGrpSpPr/>
          <p:nvPr/>
        </p:nvGrpSpPr>
        <p:grpSpPr>
          <a:xfrm>
            <a:off x="6324599" y="2899954"/>
            <a:ext cx="2668930" cy="1543050"/>
            <a:chOff x="0" y="0"/>
            <a:chExt cx="4762499" cy="4000500"/>
          </a:xfrm>
        </p:grpSpPr>
        <p:sp>
          <p:nvSpPr>
            <p:cNvPr id="473" name="Shape 473"/>
            <p:cNvSpPr/>
            <p:nvPr/>
          </p:nvSpPr>
          <p:spPr>
            <a:xfrm>
              <a:off x="0" y="0"/>
              <a:ext cx="4762499" cy="4000500"/>
            </a:xfrm>
            <a:prstGeom prst="rect">
              <a:avLst/>
            </a:prstGeom>
            <a:noFill/>
            <a:ln w="50800" cap="flat" cmpd="sng">
              <a:solidFill>
                <a:srgbClr val="00F9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21050" tIns="21050" rIns="21050" bIns="2105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ct val="25000"/>
                <a:buFont typeface="Cabin"/>
                <a:buNone/>
              </a:pPr>
              <a:r>
                <a:rPr lang="en" sz="270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  <a:sym typeface="Cabin"/>
                </a:rPr>
                <a:t> </a:t>
              </a:r>
              <a:r>
                <a:rPr lang="en" sz="2700" u="none" strike="noStrike" cap="none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  <a:sym typeface="Cabin"/>
                </a:rPr>
                <a:t>j</a:t>
              </a:r>
            </a:p>
          </p:txBody>
        </p:sp>
        <p:sp>
          <p:nvSpPr>
            <p:cNvPr id="474" name="Shape 474"/>
            <p:cNvSpPr/>
            <p:nvPr/>
          </p:nvSpPr>
          <p:spPr>
            <a:xfrm>
              <a:off x="1422400" y="520700"/>
              <a:ext cx="2590800" cy="1270000"/>
            </a:xfrm>
            <a:prstGeom prst="rect">
              <a:avLst/>
            </a:prstGeom>
            <a:solidFill>
              <a:srgbClr val="FFFB00"/>
            </a:solidFill>
            <a:ln>
              <a:noFill/>
            </a:ln>
          </p:spPr>
          <p:txBody>
            <a:bodyPr lIns="21050" tIns="21050" rIns="21050" bIns="210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Cabin"/>
                <a:buNone/>
              </a:pPr>
              <a:r>
                <a:rPr lang="en-US" sz="2900" u="none" strike="noStrike" cap="none" dirty="0"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Cabin"/>
                </a:rPr>
                <a:t> </a:t>
              </a:r>
              <a:r>
                <a:rPr lang="en" sz="2900" u="none" strike="noStrike" cap="none" dirty="0" smtClean="0"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Cabin"/>
                </a:rPr>
                <a:t>x</a:t>
              </a:r>
              <a:r>
                <a:rPr lang="en-US" sz="2900" u="none" strike="noStrike" cap="none" dirty="0" smtClean="0"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Cabin"/>
                </a:rPr>
                <a:t>: 0</a:t>
              </a:r>
              <a:endParaRPr lang="en" sz="2900" u="none" strike="noStrike" cap="none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Cabin"/>
              </a:endParaRPr>
            </a:p>
          </p:txBody>
        </p:sp>
        <p:sp>
          <p:nvSpPr>
            <p:cNvPr id="475" name="Shape 475"/>
            <p:cNvSpPr/>
            <p:nvPr/>
          </p:nvSpPr>
          <p:spPr>
            <a:xfrm>
              <a:off x="266700" y="2197100"/>
              <a:ext cx="3746499" cy="1270000"/>
            </a:xfrm>
            <a:prstGeom prst="rect">
              <a:avLst/>
            </a:prstGeom>
            <a:solidFill>
              <a:srgbClr val="FFFB00"/>
            </a:solidFill>
            <a:ln>
              <a:noFill/>
            </a:ln>
          </p:spPr>
          <p:txBody>
            <a:bodyPr lIns="21050" tIns="21050" rIns="21050" bIns="210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Cabin"/>
                <a:buNone/>
              </a:pPr>
              <a:r>
                <a:rPr lang="en-US" sz="2500" u="none" strike="noStrike" cap="none" dirty="0"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Cabin"/>
                </a:rPr>
                <a:t> </a:t>
              </a:r>
              <a:r>
                <a:rPr lang="en" sz="2500" u="none" strike="noStrike" cap="none" dirty="0"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Cabin"/>
                </a:rPr>
                <a:t>name</a:t>
              </a:r>
              <a:r>
                <a:rPr lang="en" sz="2500" u="none" strike="noStrike" cap="none" dirty="0" smtClean="0"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Cabin"/>
                </a:rPr>
                <a:t>:</a:t>
              </a:r>
              <a:r>
                <a:rPr lang="en-US" sz="2500" u="none" strike="noStrike" cap="none" dirty="0" smtClean="0"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Cabin"/>
                </a:rPr>
                <a:t>  Jim</a:t>
              </a:r>
              <a:endParaRPr lang="en" sz="2500" u="none" strike="noStrike" cap="none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Cabin"/>
              </a:endParaRPr>
            </a:p>
          </p:txBody>
        </p:sp>
      </p:grpSp>
      <p:sp>
        <p:nvSpPr>
          <p:cNvPr id="483" name="Shape 483"/>
          <p:cNvSpPr/>
          <p:nvPr/>
        </p:nvSpPr>
        <p:spPr>
          <a:xfrm>
            <a:off x="3589585" y="3473952"/>
            <a:ext cx="2427514" cy="1036767"/>
          </a:xfrm>
          <a:prstGeom prst="rect">
            <a:avLst/>
          </a:prstGeom>
          <a:noFill/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DFF"/>
              </a:buClr>
              <a:buSzPct val="25000"/>
              <a:buFont typeface="Cabin"/>
              <a:buNone/>
            </a:pPr>
            <a:r>
              <a:rPr lang="en" sz="2300" u="none" strike="noStrike" cap="none" dirty="0">
                <a:solidFill>
                  <a:srgbClr val="00FD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We have two independent instances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Shape 464"/>
          <p:cNvSpPr/>
          <p:nvPr/>
        </p:nvSpPr>
        <p:spPr>
          <a:xfrm>
            <a:off x="553999" y="171450"/>
            <a:ext cx="5635199" cy="4619400"/>
          </a:xfrm>
          <a:prstGeom prst="rect">
            <a:avLst/>
          </a:prstGeom>
          <a:noFill/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class </a:t>
            </a:r>
            <a:r>
              <a:rPr lang="en" sz="1600" i="0" u="none" strike="noStrike" cap="none" dirty="0" err="1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PartyAnimal</a:t>
            </a: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   x = 0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   </a:t>
            </a:r>
            <a:r>
              <a:rPr lang="en" sz="1600" i="0" u="none" strike="noStrike" cap="none" dirty="0">
                <a:solidFill>
                  <a:srgbClr val="FF9300"/>
                </a:solidFill>
                <a:latin typeface="Courier"/>
                <a:ea typeface="Courier New"/>
                <a:cs typeface="Courier"/>
                <a:sym typeface="Courier New"/>
              </a:rPr>
              <a:t>name</a:t>
            </a: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 = ""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   </a:t>
            </a:r>
            <a:r>
              <a:rPr lang="en" sz="1600" i="0" u="none" strike="noStrike" cap="none" dirty="0" err="1">
                <a:solidFill>
                  <a:srgbClr val="FF40FF"/>
                </a:solidFill>
                <a:latin typeface="Courier"/>
                <a:ea typeface="Courier New"/>
                <a:cs typeface="Courier"/>
                <a:sym typeface="Courier New"/>
              </a:rPr>
              <a:t>def</a:t>
            </a:r>
            <a:r>
              <a:rPr lang="en" sz="1600" i="0" u="none" strike="noStrike" cap="none" dirty="0">
                <a:solidFill>
                  <a:srgbClr val="FF40FF"/>
                </a:solidFill>
                <a:latin typeface="Courier"/>
                <a:ea typeface="Courier New"/>
                <a:cs typeface="Courier"/>
                <a:sym typeface="Courier New"/>
              </a:rPr>
              <a:t> __</a:t>
            </a:r>
            <a:r>
              <a:rPr lang="en" sz="1600" i="0" u="none" strike="noStrike" cap="none" dirty="0" err="1">
                <a:solidFill>
                  <a:srgbClr val="FF40FF"/>
                </a:solidFill>
                <a:latin typeface="Courier"/>
                <a:ea typeface="Courier New"/>
                <a:cs typeface="Courier"/>
                <a:sym typeface="Courier New"/>
              </a:rPr>
              <a:t>init</a:t>
            </a:r>
            <a:r>
              <a:rPr lang="en" sz="1600" i="0" u="none" strike="noStrike" cap="none" dirty="0">
                <a:solidFill>
                  <a:srgbClr val="FF40FF"/>
                </a:solidFill>
                <a:latin typeface="Courier"/>
                <a:ea typeface="Courier New"/>
                <a:cs typeface="Courier"/>
                <a:sym typeface="Courier New"/>
              </a:rPr>
              <a:t>__</a:t>
            </a: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(self, </a:t>
            </a:r>
            <a:r>
              <a:rPr lang="en" sz="1600" i="0" u="none" strike="noStrike" cap="none" dirty="0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z</a:t>
            </a: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):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     </a:t>
            </a:r>
            <a:r>
              <a:rPr lang="en" sz="1600" i="0" u="none" strike="noStrike" cap="none" dirty="0" err="1">
                <a:solidFill>
                  <a:srgbClr val="FF9300"/>
                </a:solidFill>
                <a:latin typeface="Courier"/>
                <a:ea typeface="Courier New"/>
                <a:cs typeface="Courier"/>
                <a:sym typeface="Courier New"/>
              </a:rPr>
              <a:t>self.name</a:t>
            </a: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 = </a:t>
            </a:r>
            <a:r>
              <a:rPr lang="en" sz="1600" i="0" u="none" strike="noStrike" cap="none" dirty="0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z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     </a:t>
            </a:r>
            <a:r>
              <a:rPr lang="en" sz="1600" i="0" u="none" strike="noStrike" cap="none" dirty="0" smtClean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print</a:t>
            </a:r>
            <a:r>
              <a:rPr lang="en-US" sz="1600" i="0" u="none" strike="noStrike" cap="none" dirty="0" smtClean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(</a:t>
            </a:r>
            <a:r>
              <a:rPr lang="en" sz="1600" i="0" u="none" strike="noStrike" cap="none" dirty="0" err="1" smtClean="0">
                <a:solidFill>
                  <a:srgbClr val="FF9300"/>
                </a:solidFill>
                <a:latin typeface="Courier"/>
                <a:ea typeface="Courier New"/>
                <a:cs typeface="Courier"/>
                <a:sym typeface="Courier New"/>
              </a:rPr>
              <a:t>self.name</a:t>
            </a:r>
            <a:r>
              <a:rPr lang="en" sz="1600" i="0" u="none" strike="noStrike" cap="none" dirty="0" err="1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,"constructed</a:t>
            </a:r>
            <a:r>
              <a:rPr lang="en" sz="1600" i="0" u="none" strike="noStrike" cap="none" dirty="0" smtClean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"</a:t>
            </a:r>
            <a:r>
              <a:rPr lang="en-US" sz="1600" i="0" u="none" strike="noStrike" cap="none" dirty="0" smtClean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)</a:t>
            </a:r>
            <a:endParaRPr lang="en" sz="1600" i="0" u="none" strike="noStrike" cap="none" dirty="0">
              <a:solidFill>
                <a:srgbClr val="FFFFFF"/>
              </a:solidFill>
              <a:latin typeface="Courier"/>
              <a:ea typeface="Courier New"/>
              <a:cs typeface="Courier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bin"/>
              <a:buNone/>
            </a:pPr>
            <a:endParaRPr sz="1600" i="0" u="none" strike="noStrike" cap="none" dirty="0">
              <a:solidFill>
                <a:srgbClr val="FFFFFF"/>
              </a:solidFill>
              <a:latin typeface="Courier"/>
              <a:ea typeface="Courier New"/>
              <a:cs typeface="Courier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   </a:t>
            </a:r>
            <a:r>
              <a:rPr lang="en" sz="1600" i="0" u="none" strike="noStrike" cap="none" dirty="0" err="1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def</a:t>
            </a: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 party(self) 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     </a:t>
            </a:r>
            <a:r>
              <a:rPr lang="en" sz="1600" i="0" u="none" strike="noStrike" cap="none" dirty="0" err="1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self.x</a:t>
            </a: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 = </a:t>
            </a:r>
            <a:r>
              <a:rPr lang="en" sz="1600" i="0" u="none" strike="noStrike" cap="none" dirty="0" err="1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self.x</a:t>
            </a: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 + 1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     </a:t>
            </a:r>
            <a:r>
              <a:rPr lang="en" sz="1600" i="0" u="none" strike="noStrike" cap="none" dirty="0" smtClean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print</a:t>
            </a:r>
            <a:r>
              <a:rPr lang="en-US" sz="1600" i="0" u="none" strike="noStrike" cap="none" dirty="0" smtClean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(</a:t>
            </a:r>
            <a:r>
              <a:rPr lang="en" sz="1600" i="0" u="none" strike="noStrike" cap="none" dirty="0" err="1" smtClean="0">
                <a:solidFill>
                  <a:srgbClr val="FF9300"/>
                </a:solidFill>
                <a:latin typeface="Courier"/>
                <a:ea typeface="Courier New"/>
                <a:cs typeface="Courier"/>
                <a:sym typeface="Courier New"/>
              </a:rPr>
              <a:t>self.name</a:t>
            </a:r>
            <a:r>
              <a:rPr lang="en" sz="1600" i="0" u="none" strike="noStrike" cap="none" dirty="0" err="1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,"party</a:t>
            </a: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 count",</a:t>
            </a:r>
            <a:r>
              <a:rPr lang="en" sz="1600" i="0" u="none" strike="noStrike" cap="none" dirty="0" err="1" smtClean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self.x</a:t>
            </a:r>
            <a:r>
              <a:rPr lang="en-US" sz="1600" i="0" u="none" strike="noStrike" cap="none" dirty="0" smtClean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)</a:t>
            </a:r>
            <a:endParaRPr lang="en" sz="1600" i="0" u="none" strike="noStrike" cap="none" dirty="0">
              <a:solidFill>
                <a:srgbClr val="FFFFFF"/>
              </a:solidFill>
              <a:latin typeface="Courier"/>
              <a:ea typeface="Courier New"/>
              <a:cs typeface="Courier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bin"/>
              <a:buNone/>
            </a:pPr>
            <a:endParaRPr sz="1600" i="0" u="none" strike="noStrike" cap="none" dirty="0">
              <a:solidFill>
                <a:srgbClr val="FFFFFF"/>
              </a:solidFill>
              <a:latin typeface="Courier"/>
              <a:ea typeface="Courier New"/>
              <a:cs typeface="Courier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s = </a:t>
            </a:r>
            <a:r>
              <a:rPr lang="en" sz="1600" i="0" u="none" strike="noStrike" cap="none" dirty="0" err="1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PartyAnimal</a:t>
            </a: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(</a:t>
            </a:r>
            <a:r>
              <a:rPr lang="en" sz="1600" i="0" u="none" strike="noStrike" cap="none" dirty="0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"Sally</a:t>
            </a:r>
            <a:r>
              <a:rPr lang="en" sz="1600" i="0" u="none" strike="noStrike" cap="none" dirty="0" smtClean="0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"</a:t>
            </a:r>
            <a:r>
              <a:rPr lang="en" sz="1600" i="0" u="none" strike="noStrike" cap="none" dirty="0" smtClean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)</a:t>
            </a:r>
            <a:endParaRPr sz="1600" i="0" u="none" strike="noStrike" cap="none" dirty="0">
              <a:solidFill>
                <a:srgbClr val="FFFFFF"/>
              </a:solidFill>
              <a:latin typeface="Courier"/>
              <a:ea typeface="Courier New"/>
              <a:cs typeface="Courier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j = </a:t>
            </a:r>
            <a:r>
              <a:rPr lang="en" sz="1600" i="0" u="none" strike="noStrike" cap="none" dirty="0" err="1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PartyAnimal</a:t>
            </a: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(</a:t>
            </a:r>
            <a:r>
              <a:rPr lang="en" sz="1600" i="0" u="none" strike="noStrike" cap="none" dirty="0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"Jim</a:t>
            </a:r>
            <a:r>
              <a:rPr lang="en" sz="1600" i="0" u="none" strike="noStrike" cap="none" dirty="0" smtClean="0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"</a:t>
            </a:r>
            <a:r>
              <a:rPr lang="en" sz="1600" i="0" u="none" strike="noStrike" cap="none" dirty="0" smtClean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)</a:t>
            </a:r>
            <a:endParaRPr lang="en-US" sz="1600" i="0" u="none" strike="noStrike" cap="none" dirty="0" smtClean="0">
              <a:solidFill>
                <a:srgbClr val="FFFFFF"/>
              </a:solidFill>
              <a:latin typeface="Courier"/>
              <a:ea typeface="Courier New"/>
              <a:cs typeface="Courier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endParaRPr lang="en-US" sz="1600" i="0" u="none" strike="noStrike" cap="none" dirty="0" smtClean="0">
              <a:solidFill>
                <a:srgbClr val="FFFFFF"/>
              </a:solidFill>
              <a:latin typeface="Courier"/>
              <a:ea typeface="Courier New"/>
              <a:cs typeface="Courier"/>
              <a:sym typeface="Courier New"/>
            </a:endParaRPr>
          </a:p>
          <a:p>
            <a:pPr>
              <a:buClr>
                <a:srgbClr val="FFFFFF"/>
              </a:buClr>
              <a:buSzPct val="25000"/>
            </a:pPr>
            <a:r>
              <a:rPr lang="en" sz="1600" dirty="0" err="1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s.party</a:t>
            </a:r>
            <a:r>
              <a:rPr lang="en" sz="1600" dirty="0" smtClean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()</a:t>
            </a:r>
            <a:endParaRPr lang="en" sz="1600" i="0" u="none" strike="noStrike" cap="none" dirty="0">
              <a:solidFill>
                <a:srgbClr val="FFFFFF"/>
              </a:solidFill>
              <a:latin typeface="Courier"/>
              <a:ea typeface="Courier New"/>
              <a:cs typeface="Courier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1600" i="0" u="none" strike="noStrike" cap="none" dirty="0" err="1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j.party</a:t>
            </a: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()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1600" i="0" u="none" strike="noStrike" cap="none" dirty="0" err="1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s.party</a:t>
            </a:r>
            <a:r>
              <a:rPr lang="en" sz="1600" i="0" u="none" strike="noStrike" cap="none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()</a:t>
            </a:r>
          </a:p>
        </p:txBody>
      </p:sp>
      <p:sp>
        <p:nvSpPr>
          <p:cNvPr id="2" name="Rectangle 1"/>
          <p:cNvSpPr/>
          <p:nvPr/>
        </p:nvSpPr>
        <p:spPr>
          <a:xfrm>
            <a:off x="6360428" y="855280"/>
            <a:ext cx="2225289" cy="11695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buClr>
                <a:srgbClr val="FFFFFF"/>
              </a:buClr>
              <a:buSzPct val="25000"/>
            </a:pPr>
            <a:r>
              <a:rPr lang="en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Sally </a:t>
            </a:r>
            <a:r>
              <a:rPr lang="en" dirty="0" smtClean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constructed</a:t>
            </a:r>
            <a:endParaRPr lang="en-US" dirty="0" smtClean="0">
              <a:solidFill>
                <a:srgbClr val="FFFFFF"/>
              </a:solidFill>
              <a:latin typeface="Courier"/>
              <a:ea typeface="Courier New"/>
              <a:cs typeface="Courier"/>
              <a:sym typeface="Courier New"/>
            </a:endParaRPr>
          </a:p>
          <a:p>
            <a:pPr lvl="0">
              <a:buClr>
                <a:srgbClr val="FFFFFF"/>
              </a:buClr>
              <a:buSzPct val="25000"/>
            </a:pPr>
            <a:r>
              <a:rPr lang="en" dirty="0" smtClean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Jim constructed</a:t>
            </a:r>
            <a:endParaRPr lang="en-US" dirty="0" smtClean="0">
              <a:solidFill>
                <a:srgbClr val="FFFFFF"/>
              </a:solidFill>
              <a:latin typeface="Courier"/>
              <a:ea typeface="Courier New"/>
              <a:cs typeface="Courier"/>
              <a:sym typeface="Courier New"/>
            </a:endParaRPr>
          </a:p>
          <a:p>
            <a:pPr lvl="0">
              <a:buClr>
                <a:srgbClr val="FFFFFF"/>
              </a:buClr>
              <a:buSzPct val="25000"/>
            </a:pPr>
            <a:r>
              <a:rPr lang="en" dirty="0" smtClean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Sally </a:t>
            </a:r>
            <a:r>
              <a:rPr lang="en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party count </a:t>
            </a:r>
            <a:r>
              <a:rPr lang="en" dirty="0" smtClean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1</a:t>
            </a:r>
            <a:endParaRPr lang="en-US" dirty="0" smtClean="0">
              <a:solidFill>
                <a:srgbClr val="FFFFFF"/>
              </a:solidFill>
              <a:latin typeface="Courier"/>
              <a:ea typeface="Courier New"/>
              <a:cs typeface="Courier"/>
              <a:sym typeface="Courier New"/>
            </a:endParaRPr>
          </a:p>
          <a:p>
            <a:pPr lvl="0">
              <a:buClr>
                <a:srgbClr val="FFFFFF"/>
              </a:buClr>
              <a:buSzPct val="25000"/>
            </a:pPr>
            <a:r>
              <a:rPr lang="en" dirty="0" smtClean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Jim </a:t>
            </a:r>
            <a:r>
              <a:rPr lang="en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party count </a:t>
            </a:r>
            <a:r>
              <a:rPr lang="en" dirty="0" smtClean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1</a:t>
            </a:r>
            <a:endParaRPr lang="en-US" dirty="0" smtClean="0">
              <a:solidFill>
                <a:srgbClr val="FFFFFF"/>
              </a:solidFill>
              <a:latin typeface="Courier"/>
              <a:ea typeface="Courier New"/>
              <a:cs typeface="Courier"/>
              <a:sym typeface="Courier New"/>
            </a:endParaRPr>
          </a:p>
          <a:p>
            <a:pPr lvl="0">
              <a:buClr>
                <a:srgbClr val="FFFFFF"/>
              </a:buClr>
              <a:buSzPct val="25000"/>
            </a:pPr>
            <a:r>
              <a:rPr lang="en" dirty="0" smtClean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Sally </a:t>
            </a:r>
            <a:r>
              <a:rPr lang="en" dirty="0">
                <a:solidFill>
                  <a:srgbClr val="FFFFFF"/>
                </a:solidFill>
                <a:latin typeface="Courier"/>
                <a:ea typeface="Courier New"/>
                <a:cs typeface="Courier"/>
                <a:sym typeface="Courier New"/>
              </a:rPr>
              <a:t>party count 2</a:t>
            </a:r>
          </a:p>
        </p:txBody>
      </p:sp>
    </p:spTree>
    <p:extLst>
      <p:ext uri="{BB962C8B-B14F-4D97-AF65-F5344CB8AC3E}">
        <p14:creationId xmlns:p14="http://schemas.microsoft.com/office/powerpoint/2010/main" val="1954127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Shape 49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21050" tIns="21050" rIns="21050" bIns="2105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4700" u="none" strike="noStrike" cap="none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Inheritance</a:t>
            </a:r>
          </a:p>
        </p:txBody>
      </p:sp>
      <p:sp>
        <p:nvSpPr>
          <p:cNvPr id="499" name="Shape 499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21050" tIns="21050" rIns="21050" bIns="2105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2000" u="sng" strike="noStrike" cap="none" dirty="0" smtClean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http</a:t>
            </a:r>
            <a:r>
              <a:rPr lang="en" sz="2000" u="sng" strike="noStrike" cap="none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://</a:t>
            </a:r>
            <a:r>
              <a:rPr lang="en" sz="2000" u="sng" strike="noStrike" cap="none" dirty="0" err="1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www.ibiblio.org</a:t>
            </a:r>
            <a:r>
              <a:rPr lang="en" sz="2000" u="sng" strike="noStrike" cap="none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/g2swap/</a:t>
            </a:r>
            <a:r>
              <a:rPr lang="en" sz="2000" u="sng" strike="noStrike" cap="none" dirty="0" err="1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byteofpython</a:t>
            </a:r>
            <a:r>
              <a:rPr lang="en" sz="2000" u="sng" strike="noStrike" cap="none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/read/</a:t>
            </a:r>
            <a:r>
              <a:rPr lang="en" sz="2000" u="sng" strike="noStrike" cap="none" dirty="0" err="1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inheritance.html</a:t>
            </a:r>
            <a:endParaRPr lang="en" sz="2000" u="sng" strike="noStrike" cap="none" dirty="0">
              <a:solidFill>
                <a:srgbClr val="FFFFFF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Shape 50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300"/>
              </a:buClr>
              <a:buSzPct val="25000"/>
              <a:buFont typeface="Cabin"/>
              <a:buNone/>
            </a:pPr>
            <a:r>
              <a:rPr lang="en" sz="4700" u="none" strike="noStrike" cap="none">
                <a:solidFill>
                  <a:srgbClr val="FFD966"/>
                </a:solidFill>
                <a:sym typeface="Cabin"/>
              </a:rPr>
              <a:t>Inheritance</a:t>
            </a:r>
          </a:p>
        </p:txBody>
      </p:sp>
      <p:sp>
        <p:nvSpPr>
          <p:cNvPr id="505" name="Shape 50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457200" marR="0" lvl="0" indent="-374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Cabin"/>
            </a:pPr>
            <a:r>
              <a:rPr lang="en" sz="2300" u="none" strike="noStrike" cap="none" dirty="0">
                <a:solidFill>
                  <a:srgbClr val="FFFFFF"/>
                </a:solidFill>
                <a:sym typeface="Cabin"/>
              </a:rPr>
              <a:t>When we make a new class - we can reuse an existing class and </a:t>
            </a:r>
            <a:r>
              <a:rPr lang="en" sz="2300" u="none" strike="noStrike" cap="none" dirty="0">
                <a:solidFill>
                  <a:srgbClr val="FF9300"/>
                </a:solidFill>
                <a:sym typeface="Cabin"/>
              </a:rPr>
              <a:t>inherit</a:t>
            </a:r>
            <a:r>
              <a:rPr lang="en" sz="2300" u="none" strike="noStrike" cap="none" dirty="0">
                <a:solidFill>
                  <a:srgbClr val="FFFFFF"/>
                </a:solidFill>
                <a:sym typeface="Cabin"/>
              </a:rPr>
              <a:t> all the capabilities of an existing class and then add our own little bit to make our new class</a:t>
            </a:r>
          </a:p>
          <a:p>
            <a:pPr marL="457200" marR="0" lvl="0" indent="-37465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Cabin"/>
            </a:pPr>
            <a:r>
              <a:rPr lang="en" sz="2300" u="none" strike="noStrike" cap="none" dirty="0">
                <a:solidFill>
                  <a:srgbClr val="FFFFFF"/>
                </a:solidFill>
                <a:sym typeface="Cabin"/>
              </a:rPr>
              <a:t>Another form of store and reuse</a:t>
            </a:r>
          </a:p>
          <a:p>
            <a:pPr marL="457200" marR="0" lvl="0" indent="-37465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Cabin"/>
            </a:pPr>
            <a:r>
              <a:rPr lang="en" sz="2300" u="none" strike="noStrike" cap="none" dirty="0">
                <a:solidFill>
                  <a:srgbClr val="FFFFFF"/>
                </a:solidFill>
                <a:sym typeface="Cabin"/>
              </a:rPr>
              <a:t>Write once - reuse many times</a:t>
            </a:r>
          </a:p>
          <a:p>
            <a:pPr marL="457200" marR="0" lvl="0" indent="-37465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Cabin"/>
            </a:pPr>
            <a:r>
              <a:rPr lang="en" sz="2300" u="none" strike="noStrike" cap="none" dirty="0">
                <a:solidFill>
                  <a:srgbClr val="FFFFFF"/>
                </a:solidFill>
                <a:sym typeface="Cabin"/>
              </a:rPr>
              <a:t>The new class (child) has all the capabilities of the old class (parent) - and then some more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438" y="503064"/>
            <a:ext cx="5578764" cy="4163905"/>
          </a:xfrm>
          <a:prstGeom prst="rect">
            <a:avLst/>
          </a:prstGeom>
        </p:spPr>
      </p:pic>
      <p:sp>
        <p:nvSpPr>
          <p:cNvPr id="162" name="Shape 162"/>
          <p:cNvSpPr/>
          <p:nvPr/>
        </p:nvSpPr>
        <p:spPr>
          <a:xfrm>
            <a:off x="250067" y="4747491"/>
            <a:ext cx="8893932" cy="396008"/>
          </a:xfrm>
          <a:prstGeom prst="rect">
            <a:avLst/>
          </a:prstGeom>
          <a:noFill/>
          <a:ln>
            <a:noFill/>
          </a:ln>
        </p:spPr>
        <p:txBody>
          <a:bodyPr lIns="37875" tIns="18925" rIns="37875" bIns="189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1800" u="none" strike="noStrike" cap="none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https://</a:t>
            </a:r>
            <a:r>
              <a:rPr lang="en" sz="1800" u="none" strike="noStrike" cap="none" dirty="0" err="1" smtClean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docs.python.org</a:t>
            </a:r>
            <a:r>
              <a:rPr lang="en" sz="1800" u="none" strike="noStrike" cap="none" dirty="0" smtClean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/</a:t>
            </a:r>
            <a:r>
              <a:rPr lang="en-US" sz="1800" u="none" strike="noStrike" cap="none" dirty="0" smtClean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3</a:t>
            </a:r>
            <a:r>
              <a:rPr lang="en" sz="1800" u="none" strike="noStrike" cap="none" dirty="0" smtClean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/library/sqlite3.html</a:t>
            </a:r>
            <a:endParaRPr lang="en" sz="1800" u="none" strike="noStrike" cap="none" dirty="0">
              <a:solidFill>
                <a:srgbClr val="FFFF00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Shape 510"/>
          <p:cNvSpPr txBox="1">
            <a:spLocks noGrp="1"/>
          </p:cNvSpPr>
          <p:nvPr>
            <p:ph type="title"/>
          </p:nvPr>
        </p:nvSpPr>
        <p:spPr>
          <a:xfrm>
            <a:off x="650081" y="428625"/>
            <a:ext cx="6157119" cy="1000069"/>
          </a:xfrm>
          <a:prstGeom prst="rect">
            <a:avLst/>
          </a:prstGeom>
          <a:noFill/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4000" u="none" strike="noStrike" cap="none">
                <a:solidFill>
                  <a:srgbClr val="FFFFFF"/>
                </a:solidFill>
                <a:sym typeface="Cabin"/>
              </a:rPr>
              <a:t>Terminology: </a:t>
            </a:r>
            <a:r>
              <a:rPr lang="en" sz="4000" u="none" strike="noStrike" cap="none">
                <a:solidFill>
                  <a:srgbClr val="FF9300"/>
                </a:solidFill>
                <a:sym typeface="Cabin"/>
              </a:rPr>
              <a:t>Inheritance</a:t>
            </a:r>
          </a:p>
        </p:txBody>
      </p:sp>
      <p:sp>
        <p:nvSpPr>
          <p:cNvPr id="511" name="Shape 511"/>
          <p:cNvSpPr/>
          <p:nvPr/>
        </p:nvSpPr>
        <p:spPr>
          <a:xfrm>
            <a:off x="909101" y="4185016"/>
            <a:ext cx="7599899" cy="352800"/>
          </a:xfrm>
          <a:prstGeom prst="rect">
            <a:avLst/>
          </a:prstGeom>
          <a:noFill/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2300" u="none" strike="noStrike" cap="none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http://</a:t>
            </a:r>
            <a:r>
              <a:rPr lang="en" sz="2300" u="none" strike="noStrike" cap="none" dirty="0" err="1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en.wikipedia.org</a:t>
            </a:r>
            <a:r>
              <a:rPr lang="en" sz="2300" u="none" strike="noStrike" cap="none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/wiki/Object-</a:t>
            </a:r>
            <a:r>
              <a:rPr lang="en" sz="2300" u="none" strike="noStrike" cap="none" dirty="0" err="1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oriented_programming</a:t>
            </a:r>
            <a:endParaRPr lang="en" sz="2300" u="none" strike="noStrike" cap="none" dirty="0">
              <a:solidFill>
                <a:srgbClr val="FFFFFF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sp>
        <p:nvSpPr>
          <p:cNvPr id="512" name="Shape 512"/>
          <p:cNvSpPr/>
          <p:nvPr/>
        </p:nvSpPr>
        <p:spPr>
          <a:xfrm>
            <a:off x="423519" y="2163768"/>
            <a:ext cx="8284029" cy="979714"/>
          </a:xfrm>
          <a:prstGeom prst="rect">
            <a:avLst/>
          </a:prstGeom>
          <a:noFill/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2300" u="none" strike="noStrike" cap="none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‘Subclasses’ are more specialized versions of a class, which </a:t>
            </a:r>
            <a:r>
              <a:rPr lang="en" sz="2300" u="none" strike="noStrike" cap="none">
                <a:solidFill>
                  <a:srgbClr val="FF93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inherit</a:t>
            </a:r>
            <a:r>
              <a:rPr lang="en" sz="2300" u="none" strike="noStrike" cap="none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attributes and behaviors from their parent classes, and can introduce their own.  </a:t>
            </a:r>
          </a:p>
        </p:txBody>
      </p:sp>
      <p:pic>
        <p:nvPicPr>
          <p:cNvPr id="7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561781"/>
            <a:ext cx="1498600" cy="99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Shape 518"/>
          <p:cNvSpPr/>
          <p:nvPr/>
        </p:nvSpPr>
        <p:spPr>
          <a:xfrm>
            <a:off x="237698" y="154250"/>
            <a:ext cx="5352300" cy="4702499"/>
          </a:xfrm>
          <a:prstGeom prst="rect">
            <a:avLst/>
          </a:prstGeom>
          <a:noFill/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B00"/>
              </a:buClr>
              <a:buSzPct val="25000"/>
              <a:buFont typeface="Cabin"/>
              <a:buNone/>
            </a:pPr>
            <a:r>
              <a:rPr lang="en" sz="1600" i="0" u="none" strike="noStrike" cap="none" dirty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class </a:t>
            </a:r>
            <a:r>
              <a:rPr lang="en" sz="1600" i="0" u="none" strike="noStrike" cap="none" dirty="0" err="1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PartyAnimal</a:t>
            </a:r>
            <a:r>
              <a:rPr lang="en" sz="1600" i="0" u="none" strike="noStrike" cap="none" dirty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B00"/>
              </a:buClr>
              <a:buSzPct val="25000"/>
              <a:buFont typeface="Cabin"/>
              <a:buNone/>
            </a:pPr>
            <a:r>
              <a:rPr lang="en" sz="1600" i="0" u="none" strike="noStrike" cap="none" dirty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   x = 0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B00"/>
              </a:buClr>
              <a:buSzPct val="25000"/>
              <a:buFont typeface="Cabin"/>
              <a:buNone/>
            </a:pPr>
            <a:r>
              <a:rPr lang="en" sz="1600" i="0" u="none" strike="noStrike" cap="none" dirty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   name = ""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B00"/>
              </a:buClr>
              <a:buSzPct val="25000"/>
              <a:buFont typeface="Cabin"/>
              <a:buNone/>
            </a:pPr>
            <a:r>
              <a:rPr lang="en" sz="1600" i="0" u="none" strike="noStrike" cap="none" dirty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   </a:t>
            </a:r>
            <a:r>
              <a:rPr lang="en" sz="1600" i="0" u="none" strike="noStrike" cap="none" dirty="0" err="1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def</a:t>
            </a:r>
            <a:r>
              <a:rPr lang="en" sz="1600" i="0" u="none" strike="noStrike" cap="none" dirty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 __</a:t>
            </a:r>
            <a:r>
              <a:rPr lang="en" sz="1600" i="0" u="none" strike="noStrike" cap="none" dirty="0" err="1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init</a:t>
            </a:r>
            <a:r>
              <a:rPr lang="en" sz="1600" i="0" u="none" strike="noStrike" cap="none" dirty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__(self, </a:t>
            </a:r>
            <a:r>
              <a:rPr lang="en" sz="1600" i="0" u="none" strike="noStrike" cap="none" dirty="0" err="1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nam</a:t>
            </a:r>
            <a:r>
              <a:rPr lang="en" sz="1600" i="0" u="none" strike="noStrike" cap="none" dirty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):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B00"/>
              </a:buClr>
              <a:buSzPct val="25000"/>
              <a:buFont typeface="Cabin"/>
              <a:buNone/>
            </a:pPr>
            <a:r>
              <a:rPr lang="en" sz="1600" i="0" u="none" strike="noStrike" cap="none" dirty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     </a:t>
            </a:r>
            <a:r>
              <a:rPr lang="en" sz="1600" i="0" u="none" strike="noStrike" cap="none" dirty="0" err="1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self.name</a:t>
            </a:r>
            <a:r>
              <a:rPr lang="en" sz="1600" i="0" u="none" strike="noStrike" cap="none" dirty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 = </a:t>
            </a:r>
            <a:r>
              <a:rPr lang="en" sz="1600" i="0" u="none" strike="noStrike" cap="none" dirty="0" err="1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nam</a:t>
            </a:r>
            <a:endParaRPr lang="en" sz="1600" i="0" u="none" strike="noStrike" cap="none" dirty="0">
              <a:solidFill>
                <a:srgbClr val="FFFB00"/>
              </a:solidFill>
              <a:latin typeface="Courier"/>
              <a:ea typeface="Courier New"/>
              <a:cs typeface="Courier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B00"/>
              </a:buClr>
              <a:buSzPct val="25000"/>
              <a:buFont typeface="Cabin"/>
              <a:buNone/>
            </a:pPr>
            <a:r>
              <a:rPr lang="en" sz="1600" i="0" u="none" strike="noStrike" cap="none" dirty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     </a:t>
            </a:r>
            <a:r>
              <a:rPr lang="en" sz="1600" i="0" u="none" strike="noStrike" cap="none" dirty="0" smtClean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print</a:t>
            </a:r>
            <a:r>
              <a:rPr lang="en-US" sz="1600" i="0" u="none" strike="noStrike" cap="none" dirty="0" smtClean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(</a:t>
            </a:r>
            <a:r>
              <a:rPr lang="en" sz="1600" i="0" u="none" strike="noStrike" cap="none" dirty="0" err="1" smtClean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self.name</a:t>
            </a:r>
            <a:r>
              <a:rPr lang="en" sz="1600" i="0" u="none" strike="noStrike" cap="none" dirty="0" err="1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,"constructed</a:t>
            </a:r>
            <a:r>
              <a:rPr lang="en" sz="1600" i="0" u="none" strike="noStrike" cap="none" dirty="0" smtClean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"</a:t>
            </a:r>
            <a:r>
              <a:rPr lang="en-US" sz="1600" i="0" u="none" strike="noStrike" cap="none" dirty="0" smtClean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)</a:t>
            </a:r>
            <a:endParaRPr lang="en" sz="1600" i="0" u="none" strike="noStrike" cap="none" dirty="0">
              <a:solidFill>
                <a:srgbClr val="FFFB00"/>
              </a:solidFill>
              <a:latin typeface="Courier"/>
              <a:ea typeface="Courier New"/>
              <a:cs typeface="Courier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B00"/>
              </a:buClr>
              <a:buFont typeface="Cabin"/>
              <a:buNone/>
            </a:pPr>
            <a:endParaRPr sz="1600" i="0" u="none" strike="noStrike" cap="none" dirty="0">
              <a:solidFill>
                <a:srgbClr val="FFFFFF"/>
              </a:solidFill>
              <a:latin typeface="Courier"/>
              <a:ea typeface="Courier New"/>
              <a:cs typeface="Courier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B00"/>
              </a:buClr>
              <a:buSzPct val="25000"/>
              <a:buFont typeface="Cabin"/>
              <a:buNone/>
            </a:pPr>
            <a:r>
              <a:rPr lang="en" sz="1600" i="0" u="none" strike="noStrike" cap="none" dirty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   </a:t>
            </a:r>
            <a:r>
              <a:rPr lang="en" sz="1600" i="0" u="none" strike="noStrike" cap="none" dirty="0" err="1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def</a:t>
            </a:r>
            <a:r>
              <a:rPr lang="en" sz="1600" i="0" u="none" strike="noStrike" cap="none" dirty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 party(self) 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B00"/>
              </a:buClr>
              <a:buSzPct val="25000"/>
              <a:buFont typeface="Cabin"/>
              <a:buNone/>
            </a:pPr>
            <a:r>
              <a:rPr lang="en" sz="1600" i="0" u="none" strike="noStrike" cap="none" dirty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     </a:t>
            </a:r>
            <a:r>
              <a:rPr lang="en" sz="1600" i="0" u="none" strike="noStrike" cap="none" dirty="0" err="1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self.x</a:t>
            </a:r>
            <a:r>
              <a:rPr lang="en" sz="1600" i="0" u="none" strike="noStrike" cap="none" dirty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 = </a:t>
            </a:r>
            <a:r>
              <a:rPr lang="en" sz="1600" i="0" u="none" strike="noStrike" cap="none" dirty="0" err="1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self.x</a:t>
            </a:r>
            <a:r>
              <a:rPr lang="en" sz="1600" i="0" u="none" strike="noStrike" cap="none" dirty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 + 1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B00"/>
              </a:buClr>
              <a:buSzPct val="25000"/>
              <a:buFont typeface="Cabin"/>
              <a:buNone/>
            </a:pPr>
            <a:r>
              <a:rPr lang="en" sz="1600" i="0" u="none" strike="noStrike" cap="none" dirty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     </a:t>
            </a:r>
            <a:r>
              <a:rPr lang="en" sz="1600" i="0" u="none" strike="noStrike" cap="none" dirty="0" smtClean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print</a:t>
            </a:r>
            <a:r>
              <a:rPr lang="en-US" sz="1600" i="0" u="none" strike="noStrike" cap="none" dirty="0" smtClean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(</a:t>
            </a:r>
            <a:r>
              <a:rPr lang="en" sz="1600" i="0" u="none" strike="noStrike" cap="none" dirty="0" err="1" smtClean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self.name</a:t>
            </a:r>
            <a:r>
              <a:rPr lang="en" sz="1600" i="0" u="none" strike="noStrike" cap="none" dirty="0" err="1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,"party</a:t>
            </a:r>
            <a:r>
              <a:rPr lang="en" sz="1600" i="0" u="none" strike="noStrike" cap="none" dirty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 count",</a:t>
            </a:r>
            <a:r>
              <a:rPr lang="en" sz="1600" i="0" u="none" strike="noStrike" cap="none" dirty="0" err="1" smtClean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self.x</a:t>
            </a:r>
            <a:r>
              <a:rPr lang="en-US" sz="1600" i="0" u="none" strike="noStrike" cap="none" dirty="0" smtClean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)</a:t>
            </a:r>
            <a:endParaRPr lang="en" sz="1600" i="0" u="none" strike="noStrike" cap="none" dirty="0">
              <a:solidFill>
                <a:srgbClr val="FFFB00"/>
              </a:solidFill>
              <a:latin typeface="Courier"/>
              <a:ea typeface="Courier New"/>
              <a:cs typeface="Courier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40FF"/>
              </a:buClr>
              <a:buFont typeface="Cabin"/>
              <a:buNone/>
            </a:pPr>
            <a:endParaRPr sz="1600" i="0" u="none" strike="noStrike" cap="none" dirty="0">
              <a:solidFill>
                <a:srgbClr val="FFFFFF"/>
              </a:solidFill>
              <a:latin typeface="Courier"/>
              <a:ea typeface="Courier New"/>
              <a:cs typeface="Courier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40FF"/>
              </a:buClr>
              <a:buSzPct val="25000"/>
              <a:buFont typeface="Cabin"/>
              <a:buNone/>
            </a:pPr>
            <a:r>
              <a:rPr lang="en" sz="1600" i="0" u="none" strike="noStrike" cap="none" dirty="0">
                <a:solidFill>
                  <a:srgbClr val="FF40FF"/>
                </a:solidFill>
                <a:latin typeface="Courier"/>
                <a:ea typeface="Courier New"/>
                <a:cs typeface="Courier"/>
                <a:sym typeface="Courier New"/>
              </a:rPr>
              <a:t>class </a:t>
            </a:r>
            <a:r>
              <a:rPr lang="en" sz="1600" i="0" u="none" strike="noStrike" cap="none" dirty="0" err="1">
                <a:solidFill>
                  <a:srgbClr val="FF40FF"/>
                </a:solidFill>
                <a:latin typeface="Courier"/>
                <a:ea typeface="Courier New"/>
                <a:cs typeface="Courier"/>
                <a:sym typeface="Courier New"/>
              </a:rPr>
              <a:t>FootballFan</a:t>
            </a:r>
            <a:r>
              <a:rPr lang="en" sz="1600" i="0" u="none" strike="noStrike" cap="none" dirty="0">
                <a:solidFill>
                  <a:srgbClr val="FF40FF"/>
                </a:solidFill>
                <a:latin typeface="Courier"/>
                <a:ea typeface="Courier New"/>
                <a:cs typeface="Courier"/>
                <a:sym typeface="Courier New"/>
              </a:rPr>
              <a:t>(</a:t>
            </a:r>
            <a:r>
              <a:rPr lang="en" sz="1600" i="0" u="none" strike="noStrike" cap="none" dirty="0" err="1">
                <a:solidFill>
                  <a:srgbClr val="FF40FF"/>
                </a:solidFill>
                <a:latin typeface="Courier"/>
                <a:ea typeface="Courier New"/>
                <a:cs typeface="Courier"/>
                <a:sym typeface="Courier New"/>
              </a:rPr>
              <a:t>PartyAnimal</a:t>
            </a:r>
            <a:r>
              <a:rPr lang="en" sz="1600" i="0" u="none" strike="noStrike" cap="none" dirty="0">
                <a:solidFill>
                  <a:srgbClr val="FF40FF"/>
                </a:solidFill>
                <a:latin typeface="Courier"/>
                <a:ea typeface="Courier New"/>
                <a:cs typeface="Courier"/>
                <a:sym typeface="Courier New"/>
              </a:rPr>
              <a:t>):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900"/>
              </a:buClr>
              <a:buSzPct val="25000"/>
              <a:buFont typeface="Cabin"/>
              <a:buNone/>
            </a:pPr>
            <a:r>
              <a:rPr lang="en" sz="1600" i="0" u="none" strike="noStrike" cap="none" dirty="0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   points = 0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900"/>
              </a:buClr>
              <a:buSzPct val="25000"/>
              <a:buFont typeface="Cabin"/>
              <a:buNone/>
            </a:pPr>
            <a:r>
              <a:rPr lang="en" sz="1600" i="0" u="none" strike="noStrike" cap="none" dirty="0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   </a:t>
            </a:r>
            <a:r>
              <a:rPr lang="en" sz="1600" i="0" u="none" strike="noStrike" cap="none" dirty="0" err="1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def</a:t>
            </a:r>
            <a:r>
              <a:rPr lang="en" sz="1600" i="0" u="none" strike="noStrike" cap="none" dirty="0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 touchdown(self):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900"/>
              </a:buClr>
              <a:buSzPct val="25000"/>
              <a:buFont typeface="Cabin"/>
              <a:buNone/>
            </a:pPr>
            <a:r>
              <a:rPr lang="en" sz="1600" i="0" u="none" strike="noStrike" cap="none" dirty="0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      </a:t>
            </a:r>
            <a:r>
              <a:rPr lang="en" sz="1600" i="0" u="none" strike="noStrike" cap="none" dirty="0" err="1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self.points</a:t>
            </a:r>
            <a:r>
              <a:rPr lang="en" sz="1600" i="0" u="none" strike="noStrike" cap="none" dirty="0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 = </a:t>
            </a:r>
            <a:r>
              <a:rPr lang="en" sz="1600" i="0" u="none" strike="noStrike" cap="none" dirty="0" err="1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self.points</a:t>
            </a:r>
            <a:r>
              <a:rPr lang="en" sz="1600" i="0" u="none" strike="noStrike" cap="none" dirty="0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 + 7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900"/>
              </a:buClr>
              <a:buSzPct val="25000"/>
              <a:buFont typeface="Cabin"/>
              <a:buNone/>
            </a:pPr>
            <a:r>
              <a:rPr lang="en" sz="1600" i="0" u="none" strike="noStrike" cap="none" dirty="0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      </a:t>
            </a:r>
            <a:r>
              <a:rPr lang="en" sz="1600" i="0" u="none" strike="noStrike" cap="none" dirty="0" err="1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self.party</a:t>
            </a:r>
            <a:r>
              <a:rPr lang="en" sz="1600" i="0" u="none" strike="noStrike" cap="none" dirty="0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()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900"/>
              </a:buClr>
              <a:buSzPct val="25000"/>
              <a:buFont typeface="Cabin"/>
              <a:buNone/>
            </a:pPr>
            <a:r>
              <a:rPr lang="en" sz="1600" i="0" u="none" strike="noStrike" cap="none" dirty="0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      </a:t>
            </a:r>
            <a:r>
              <a:rPr lang="en" sz="1600" i="0" u="none" strike="noStrike" cap="none" dirty="0" smtClean="0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print</a:t>
            </a:r>
            <a:r>
              <a:rPr lang="en-US" sz="1600" i="0" u="none" strike="noStrike" cap="none" dirty="0" smtClean="0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(</a:t>
            </a:r>
            <a:r>
              <a:rPr lang="en" sz="1600" i="0" u="none" strike="noStrike" cap="none" dirty="0" smtClean="0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self.name</a:t>
            </a:r>
            <a:r>
              <a:rPr lang="en" sz="1600" i="0" u="none" strike="noStrike" cap="none" dirty="0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,"points",</a:t>
            </a:r>
            <a:r>
              <a:rPr lang="en" sz="1600" i="0" u="none" strike="noStrike" cap="none" dirty="0" err="1" smtClean="0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self.points</a:t>
            </a:r>
            <a:r>
              <a:rPr lang="en-US" sz="1600" i="0" u="none" strike="noStrike" cap="none" dirty="0" smtClean="0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)</a:t>
            </a:r>
            <a:endParaRPr lang="en" sz="1600" i="0" u="none" strike="noStrike" cap="none" dirty="0">
              <a:solidFill>
                <a:srgbClr val="00F900"/>
              </a:solidFill>
              <a:latin typeface="Courier"/>
              <a:ea typeface="Courier New"/>
              <a:cs typeface="Courier"/>
              <a:sym typeface="Courier New"/>
            </a:endParaRPr>
          </a:p>
        </p:txBody>
      </p:sp>
      <p:sp>
        <p:nvSpPr>
          <p:cNvPr id="519" name="Shape 519"/>
          <p:cNvSpPr/>
          <p:nvPr/>
        </p:nvSpPr>
        <p:spPr>
          <a:xfrm>
            <a:off x="5721381" y="603200"/>
            <a:ext cx="3252979" cy="1685108"/>
          </a:xfrm>
          <a:prstGeom prst="rect">
            <a:avLst/>
          </a:prstGeom>
          <a:noFill/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1600" u="none" strike="noStrike" cap="none" dirty="0">
                <a:solidFill>
                  <a:srgbClr val="FFFFFF"/>
                </a:solidFill>
                <a:latin typeface="Courier" charset="0"/>
                <a:ea typeface="Courier" charset="0"/>
                <a:cs typeface="Courier" charset="0"/>
                <a:sym typeface="Cabin"/>
              </a:rPr>
              <a:t>s = </a:t>
            </a:r>
            <a:r>
              <a:rPr lang="en" sz="1600" u="none" strike="noStrike" cap="none" dirty="0" err="1">
                <a:solidFill>
                  <a:srgbClr val="FFFFFF"/>
                </a:solidFill>
                <a:latin typeface="Courier" charset="0"/>
                <a:ea typeface="Courier" charset="0"/>
                <a:cs typeface="Courier" charset="0"/>
                <a:sym typeface="Cabin"/>
              </a:rPr>
              <a:t>PartyAnimal</a:t>
            </a:r>
            <a:r>
              <a:rPr lang="en" sz="1600" u="none" strike="noStrike" cap="none" dirty="0">
                <a:solidFill>
                  <a:srgbClr val="FFFFFF"/>
                </a:solidFill>
                <a:latin typeface="Courier" charset="0"/>
                <a:ea typeface="Courier" charset="0"/>
                <a:cs typeface="Courier" charset="0"/>
                <a:sym typeface="Cabin"/>
              </a:rPr>
              <a:t>("Sally")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1600" u="none" strike="noStrike" cap="none" dirty="0" err="1">
                <a:solidFill>
                  <a:srgbClr val="FFFFFF"/>
                </a:solidFill>
                <a:latin typeface="Courier" charset="0"/>
                <a:ea typeface="Courier" charset="0"/>
                <a:cs typeface="Courier" charset="0"/>
                <a:sym typeface="Cabin"/>
              </a:rPr>
              <a:t>s.party</a:t>
            </a:r>
            <a:r>
              <a:rPr lang="en" sz="1600" u="none" strike="noStrike" cap="none" dirty="0">
                <a:solidFill>
                  <a:srgbClr val="FFFFFF"/>
                </a:solidFill>
                <a:latin typeface="Courier" charset="0"/>
                <a:ea typeface="Courier" charset="0"/>
                <a:cs typeface="Courier" charset="0"/>
                <a:sym typeface="Cabin"/>
              </a:rPr>
              <a:t>()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bin"/>
              <a:buNone/>
            </a:pPr>
            <a:endParaRPr sz="1600" u="none" strike="noStrike" cap="none" dirty="0">
              <a:solidFill>
                <a:srgbClr val="FFFFFF"/>
              </a:solidFill>
              <a:latin typeface="Courier" charset="0"/>
              <a:ea typeface="Courier" charset="0"/>
              <a:cs typeface="Courier" charset="0"/>
              <a:sym typeface="Cabi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1600" u="none" strike="noStrike" cap="none" dirty="0">
                <a:solidFill>
                  <a:srgbClr val="FFFFFF"/>
                </a:solidFill>
                <a:latin typeface="Courier" charset="0"/>
                <a:ea typeface="Courier" charset="0"/>
                <a:cs typeface="Courier" charset="0"/>
                <a:sym typeface="Cabin"/>
              </a:rPr>
              <a:t>j = </a:t>
            </a:r>
            <a:r>
              <a:rPr lang="en" sz="1600" u="none" strike="noStrike" cap="none" dirty="0" err="1">
                <a:solidFill>
                  <a:srgbClr val="FFFFFF"/>
                </a:solidFill>
                <a:latin typeface="Courier" charset="0"/>
                <a:ea typeface="Courier" charset="0"/>
                <a:cs typeface="Courier" charset="0"/>
                <a:sym typeface="Cabin"/>
              </a:rPr>
              <a:t>FootballFan</a:t>
            </a:r>
            <a:r>
              <a:rPr lang="en" sz="1600" u="none" strike="noStrike" cap="none" dirty="0">
                <a:solidFill>
                  <a:srgbClr val="FFFFFF"/>
                </a:solidFill>
                <a:latin typeface="Courier" charset="0"/>
                <a:ea typeface="Courier" charset="0"/>
                <a:cs typeface="Courier" charset="0"/>
                <a:sym typeface="Cabin"/>
              </a:rPr>
              <a:t>("Jim")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1600" u="none" strike="noStrike" cap="none" dirty="0" err="1">
                <a:solidFill>
                  <a:srgbClr val="FFFFFF"/>
                </a:solidFill>
                <a:latin typeface="Courier" charset="0"/>
                <a:ea typeface="Courier" charset="0"/>
                <a:cs typeface="Courier" charset="0"/>
                <a:sym typeface="Cabin"/>
              </a:rPr>
              <a:t>j.party</a:t>
            </a:r>
            <a:r>
              <a:rPr lang="en" sz="1600" u="none" strike="noStrike" cap="none" dirty="0">
                <a:solidFill>
                  <a:srgbClr val="FFFFFF"/>
                </a:solidFill>
                <a:latin typeface="Courier" charset="0"/>
                <a:ea typeface="Courier" charset="0"/>
                <a:cs typeface="Courier" charset="0"/>
                <a:sym typeface="Cabin"/>
              </a:rPr>
              <a:t>()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1600" u="none" strike="noStrike" cap="none" dirty="0" err="1">
                <a:solidFill>
                  <a:srgbClr val="FFFFFF"/>
                </a:solidFill>
                <a:latin typeface="Courier" charset="0"/>
                <a:ea typeface="Courier" charset="0"/>
                <a:cs typeface="Courier" charset="0"/>
                <a:sym typeface="Cabin"/>
              </a:rPr>
              <a:t>j.touchdown</a:t>
            </a:r>
            <a:r>
              <a:rPr lang="en" sz="1600" u="none" strike="noStrike" cap="none" dirty="0">
                <a:solidFill>
                  <a:srgbClr val="FFFFFF"/>
                </a:solidFill>
                <a:latin typeface="Courier" charset="0"/>
                <a:ea typeface="Courier" charset="0"/>
                <a:cs typeface="Courier" charset="0"/>
                <a:sym typeface="Cabin"/>
              </a:rPr>
              <a:t>()</a:t>
            </a:r>
          </a:p>
        </p:txBody>
      </p:sp>
      <p:sp>
        <p:nvSpPr>
          <p:cNvPr id="520" name="Shape 520"/>
          <p:cNvSpPr/>
          <p:nvPr/>
        </p:nvSpPr>
        <p:spPr>
          <a:xfrm>
            <a:off x="5684222" y="2860496"/>
            <a:ext cx="3327299" cy="1199699"/>
          </a:xfrm>
          <a:prstGeom prst="rect">
            <a:avLst/>
          </a:prstGeom>
          <a:noFill/>
          <a:ln w="25400" cap="flat" cmpd="sng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40FF"/>
              </a:buClr>
              <a:buSzPct val="25000"/>
              <a:buFont typeface="Cabin"/>
              <a:buNone/>
            </a:pPr>
            <a:r>
              <a:rPr lang="en" sz="1800" u="none" strike="noStrike" cap="none">
                <a:solidFill>
                  <a:srgbClr val="FF4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FootballFan</a:t>
            </a:r>
            <a:r>
              <a:rPr lang="en" sz="1800" u="none" strike="noStrike" cap="none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is a class which extends </a:t>
            </a:r>
            <a:r>
              <a:rPr lang="en" sz="1800" u="none" strike="noStrike" cap="none">
                <a:solidFill>
                  <a:srgbClr val="FFFB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PartyAnimal</a:t>
            </a:r>
            <a:r>
              <a:rPr lang="en" sz="1800" u="none" strike="noStrike" cap="none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.</a:t>
            </a:r>
            <a:r>
              <a:rPr lang="en" sz="1800" u="none" strike="noStrike" cap="none">
                <a:solidFill>
                  <a:srgbClr val="FFFB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It has all the capabilities of PartyAnimal</a:t>
            </a:r>
            <a:r>
              <a:rPr lang="en" sz="1800" u="none" strike="noStrike" cap="none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  <a:r>
              <a:rPr lang="en" sz="1800" u="none" strike="noStrike" cap="none">
                <a:solidFill>
                  <a:srgbClr val="00F9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and more.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Shape 518"/>
          <p:cNvSpPr/>
          <p:nvPr/>
        </p:nvSpPr>
        <p:spPr>
          <a:xfrm>
            <a:off x="237698" y="154250"/>
            <a:ext cx="5352300" cy="4702499"/>
          </a:xfrm>
          <a:prstGeom prst="rect">
            <a:avLst/>
          </a:prstGeom>
          <a:noFill/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B00"/>
              </a:buClr>
              <a:buSzPct val="25000"/>
              <a:buFont typeface="Cabin"/>
              <a:buNone/>
            </a:pPr>
            <a:r>
              <a:rPr lang="en" sz="1600" i="0" u="none" strike="noStrike" cap="none" dirty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class </a:t>
            </a:r>
            <a:r>
              <a:rPr lang="en" sz="1600" i="0" u="none" strike="noStrike" cap="none" dirty="0" err="1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PartyAnimal</a:t>
            </a:r>
            <a:r>
              <a:rPr lang="en" sz="1600" i="0" u="none" strike="noStrike" cap="none" dirty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B00"/>
              </a:buClr>
              <a:buSzPct val="25000"/>
              <a:buFont typeface="Cabin"/>
              <a:buNone/>
            </a:pPr>
            <a:r>
              <a:rPr lang="en" sz="1600" i="0" u="none" strike="noStrike" cap="none" dirty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   x = 0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B00"/>
              </a:buClr>
              <a:buSzPct val="25000"/>
              <a:buFont typeface="Cabin"/>
              <a:buNone/>
            </a:pPr>
            <a:r>
              <a:rPr lang="en" sz="1600" i="0" u="none" strike="noStrike" cap="none" dirty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   name = ""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B00"/>
              </a:buClr>
              <a:buSzPct val="25000"/>
              <a:buFont typeface="Cabin"/>
              <a:buNone/>
            </a:pPr>
            <a:r>
              <a:rPr lang="en" sz="1600" i="0" u="none" strike="noStrike" cap="none" dirty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   </a:t>
            </a:r>
            <a:r>
              <a:rPr lang="en" sz="1600" i="0" u="none" strike="noStrike" cap="none" dirty="0" err="1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def</a:t>
            </a:r>
            <a:r>
              <a:rPr lang="en" sz="1600" i="0" u="none" strike="noStrike" cap="none" dirty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 __</a:t>
            </a:r>
            <a:r>
              <a:rPr lang="en" sz="1600" i="0" u="none" strike="noStrike" cap="none" dirty="0" err="1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init</a:t>
            </a:r>
            <a:r>
              <a:rPr lang="en" sz="1600" i="0" u="none" strike="noStrike" cap="none" dirty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__(self, </a:t>
            </a:r>
            <a:r>
              <a:rPr lang="en" sz="1600" i="0" u="none" strike="noStrike" cap="none" dirty="0" err="1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nam</a:t>
            </a:r>
            <a:r>
              <a:rPr lang="en" sz="1600" i="0" u="none" strike="noStrike" cap="none" dirty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):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B00"/>
              </a:buClr>
              <a:buSzPct val="25000"/>
              <a:buFont typeface="Cabin"/>
              <a:buNone/>
            </a:pPr>
            <a:r>
              <a:rPr lang="en" sz="1600" i="0" u="none" strike="noStrike" cap="none" dirty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     </a:t>
            </a:r>
            <a:r>
              <a:rPr lang="en" sz="1600" i="0" u="none" strike="noStrike" cap="none" dirty="0" err="1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self.name</a:t>
            </a:r>
            <a:r>
              <a:rPr lang="en" sz="1600" i="0" u="none" strike="noStrike" cap="none" dirty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 = </a:t>
            </a:r>
            <a:r>
              <a:rPr lang="en" sz="1600" i="0" u="none" strike="noStrike" cap="none" dirty="0" err="1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nam</a:t>
            </a:r>
            <a:endParaRPr lang="en" sz="1600" i="0" u="none" strike="noStrike" cap="none" dirty="0">
              <a:solidFill>
                <a:srgbClr val="FFFB00"/>
              </a:solidFill>
              <a:latin typeface="Courier"/>
              <a:ea typeface="Courier New"/>
              <a:cs typeface="Courier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B00"/>
              </a:buClr>
              <a:buSzPct val="25000"/>
              <a:buFont typeface="Cabin"/>
              <a:buNone/>
            </a:pPr>
            <a:r>
              <a:rPr lang="en" sz="1600" i="0" u="none" strike="noStrike" cap="none" dirty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     </a:t>
            </a:r>
            <a:r>
              <a:rPr lang="en" sz="1600" i="0" u="none" strike="noStrike" cap="none" dirty="0" smtClean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print</a:t>
            </a:r>
            <a:r>
              <a:rPr lang="en-US" sz="1600" i="0" u="none" strike="noStrike" cap="none" dirty="0" smtClean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(</a:t>
            </a:r>
            <a:r>
              <a:rPr lang="en" sz="1600" i="0" u="none" strike="noStrike" cap="none" dirty="0" err="1" smtClean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self.name</a:t>
            </a:r>
            <a:r>
              <a:rPr lang="en" sz="1600" i="0" u="none" strike="noStrike" cap="none" dirty="0" err="1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,"constructed</a:t>
            </a:r>
            <a:r>
              <a:rPr lang="en" sz="1600" i="0" u="none" strike="noStrike" cap="none" dirty="0" smtClean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"</a:t>
            </a:r>
            <a:r>
              <a:rPr lang="en-US" sz="1600" i="0" u="none" strike="noStrike" cap="none" dirty="0" smtClean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)</a:t>
            </a:r>
            <a:endParaRPr lang="en" sz="1600" i="0" u="none" strike="noStrike" cap="none" dirty="0">
              <a:solidFill>
                <a:srgbClr val="FFFB00"/>
              </a:solidFill>
              <a:latin typeface="Courier"/>
              <a:ea typeface="Courier New"/>
              <a:cs typeface="Courier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B00"/>
              </a:buClr>
              <a:buFont typeface="Cabin"/>
              <a:buNone/>
            </a:pPr>
            <a:endParaRPr sz="1600" i="0" u="none" strike="noStrike" cap="none" dirty="0">
              <a:solidFill>
                <a:srgbClr val="FFFFFF"/>
              </a:solidFill>
              <a:latin typeface="Courier"/>
              <a:ea typeface="Courier New"/>
              <a:cs typeface="Courier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B00"/>
              </a:buClr>
              <a:buSzPct val="25000"/>
              <a:buFont typeface="Cabin"/>
              <a:buNone/>
            </a:pPr>
            <a:r>
              <a:rPr lang="en" sz="1600" i="0" u="none" strike="noStrike" cap="none" dirty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   </a:t>
            </a:r>
            <a:r>
              <a:rPr lang="en" sz="1600" i="0" u="none" strike="noStrike" cap="none" dirty="0" err="1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def</a:t>
            </a:r>
            <a:r>
              <a:rPr lang="en" sz="1600" i="0" u="none" strike="noStrike" cap="none" dirty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 party(self) 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B00"/>
              </a:buClr>
              <a:buSzPct val="25000"/>
              <a:buFont typeface="Cabin"/>
              <a:buNone/>
            </a:pPr>
            <a:r>
              <a:rPr lang="en" sz="1600" i="0" u="none" strike="noStrike" cap="none" dirty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     </a:t>
            </a:r>
            <a:r>
              <a:rPr lang="en" sz="1600" i="0" u="none" strike="noStrike" cap="none" dirty="0" err="1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self.x</a:t>
            </a:r>
            <a:r>
              <a:rPr lang="en" sz="1600" i="0" u="none" strike="noStrike" cap="none" dirty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 = </a:t>
            </a:r>
            <a:r>
              <a:rPr lang="en" sz="1600" i="0" u="none" strike="noStrike" cap="none" dirty="0" err="1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self.x</a:t>
            </a:r>
            <a:r>
              <a:rPr lang="en" sz="1600" i="0" u="none" strike="noStrike" cap="none" dirty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 + 1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B00"/>
              </a:buClr>
              <a:buSzPct val="25000"/>
              <a:buFont typeface="Cabin"/>
              <a:buNone/>
            </a:pPr>
            <a:r>
              <a:rPr lang="en" sz="1600" i="0" u="none" strike="noStrike" cap="none" dirty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     </a:t>
            </a:r>
            <a:r>
              <a:rPr lang="en" sz="1600" i="0" u="none" strike="noStrike" cap="none" dirty="0" smtClean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print</a:t>
            </a:r>
            <a:r>
              <a:rPr lang="en-US" sz="1600" i="0" u="none" strike="noStrike" cap="none" dirty="0" smtClean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(</a:t>
            </a:r>
            <a:r>
              <a:rPr lang="en" sz="1600" i="0" u="none" strike="noStrike" cap="none" dirty="0" err="1" smtClean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self.name</a:t>
            </a:r>
            <a:r>
              <a:rPr lang="en" sz="1600" i="0" u="none" strike="noStrike" cap="none" dirty="0" err="1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,"party</a:t>
            </a:r>
            <a:r>
              <a:rPr lang="en" sz="1600" i="0" u="none" strike="noStrike" cap="none" dirty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 count",</a:t>
            </a:r>
            <a:r>
              <a:rPr lang="en" sz="1600" i="0" u="none" strike="noStrike" cap="none" dirty="0" err="1" smtClean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self.x</a:t>
            </a:r>
            <a:r>
              <a:rPr lang="en-US" sz="1600" i="0" u="none" strike="noStrike" cap="none" dirty="0" smtClean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)</a:t>
            </a:r>
            <a:endParaRPr lang="en" sz="1600" i="0" u="none" strike="noStrike" cap="none" dirty="0">
              <a:solidFill>
                <a:srgbClr val="FFFB00"/>
              </a:solidFill>
              <a:latin typeface="Courier"/>
              <a:ea typeface="Courier New"/>
              <a:cs typeface="Courier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40FF"/>
              </a:buClr>
              <a:buFont typeface="Cabin"/>
              <a:buNone/>
            </a:pPr>
            <a:endParaRPr sz="1600" i="0" u="none" strike="noStrike" cap="none" dirty="0">
              <a:solidFill>
                <a:srgbClr val="FFFFFF"/>
              </a:solidFill>
              <a:latin typeface="Courier"/>
              <a:ea typeface="Courier New"/>
              <a:cs typeface="Courier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40FF"/>
              </a:buClr>
              <a:buSzPct val="25000"/>
              <a:buFont typeface="Cabin"/>
              <a:buNone/>
            </a:pPr>
            <a:r>
              <a:rPr lang="en" sz="1600" i="0" u="none" strike="noStrike" cap="none" dirty="0">
                <a:solidFill>
                  <a:srgbClr val="FF40FF"/>
                </a:solidFill>
                <a:latin typeface="Courier"/>
                <a:ea typeface="Courier New"/>
                <a:cs typeface="Courier"/>
                <a:sym typeface="Courier New"/>
              </a:rPr>
              <a:t>class </a:t>
            </a:r>
            <a:r>
              <a:rPr lang="en" sz="1600" i="0" u="none" strike="noStrike" cap="none" dirty="0" err="1">
                <a:solidFill>
                  <a:srgbClr val="FF40FF"/>
                </a:solidFill>
                <a:latin typeface="Courier"/>
                <a:ea typeface="Courier New"/>
                <a:cs typeface="Courier"/>
                <a:sym typeface="Courier New"/>
              </a:rPr>
              <a:t>FootballFan</a:t>
            </a:r>
            <a:r>
              <a:rPr lang="en" sz="1600" i="0" u="none" strike="noStrike" cap="none" dirty="0">
                <a:solidFill>
                  <a:srgbClr val="FF40FF"/>
                </a:solidFill>
                <a:latin typeface="Courier"/>
                <a:ea typeface="Courier New"/>
                <a:cs typeface="Courier"/>
                <a:sym typeface="Courier New"/>
              </a:rPr>
              <a:t>(</a:t>
            </a:r>
            <a:r>
              <a:rPr lang="en" sz="1600" i="0" u="none" strike="noStrike" cap="none" dirty="0" err="1">
                <a:solidFill>
                  <a:srgbClr val="FF40FF"/>
                </a:solidFill>
                <a:latin typeface="Courier"/>
                <a:ea typeface="Courier New"/>
                <a:cs typeface="Courier"/>
                <a:sym typeface="Courier New"/>
              </a:rPr>
              <a:t>PartyAnimal</a:t>
            </a:r>
            <a:r>
              <a:rPr lang="en" sz="1600" i="0" u="none" strike="noStrike" cap="none" dirty="0">
                <a:solidFill>
                  <a:srgbClr val="FF40FF"/>
                </a:solidFill>
                <a:latin typeface="Courier"/>
                <a:ea typeface="Courier New"/>
                <a:cs typeface="Courier"/>
                <a:sym typeface="Courier New"/>
              </a:rPr>
              <a:t>):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900"/>
              </a:buClr>
              <a:buSzPct val="25000"/>
              <a:buFont typeface="Cabin"/>
              <a:buNone/>
            </a:pPr>
            <a:r>
              <a:rPr lang="en" sz="1600" i="0" u="none" strike="noStrike" cap="none" dirty="0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   points = 0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900"/>
              </a:buClr>
              <a:buSzPct val="25000"/>
              <a:buFont typeface="Cabin"/>
              <a:buNone/>
            </a:pPr>
            <a:r>
              <a:rPr lang="en" sz="1600" i="0" u="none" strike="noStrike" cap="none" dirty="0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   </a:t>
            </a:r>
            <a:r>
              <a:rPr lang="en" sz="1600" i="0" u="none" strike="noStrike" cap="none" dirty="0" err="1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def</a:t>
            </a:r>
            <a:r>
              <a:rPr lang="en" sz="1600" i="0" u="none" strike="noStrike" cap="none" dirty="0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 touchdown(self):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900"/>
              </a:buClr>
              <a:buSzPct val="25000"/>
              <a:buFont typeface="Cabin"/>
              <a:buNone/>
            </a:pPr>
            <a:r>
              <a:rPr lang="en" sz="1600" i="0" u="none" strike="noStrike" cap="none" dirty="0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      </a:t>
            </a:r>
            <a:r>
              <a:rPr lang="en" sz="1600" i="0" u="none" strike="noStrike" cap="none" dirty="0" err="1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self.points</a:t>
            </a:r>
            <a:r>
              <a:rPr lang="en" sz="1600" i="0" u="none" strike="noStrike" cap="none" dirty="0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 = </a:t>
            </a:r>
            <a:r>
              <a:rPr lang="en" sz="1600" i="0" u="none" strike="noStrike" cap="none" dirty="0" err="1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self.points</a:t>
            </a:r>
            <a:r>
              <a:rPr lang="en" sz="1600" i="0" u="none" strike="noStrike" cap="none" dirty="0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 + 7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900"/>
              </a:buClr>
              <a:buSzPct val="25000"/>
              <a:buFont typeface="Cabin"/>
              <a:buNone/>
            </a:pPr>
            <a:r>
              <a:rPr lang="en" sz="1600" i="0" u="none" strike="noStrike" cap="none" dirty="0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      </a:t>
            </a:r>
            <a:r>
              <a:rPr lang="en" sz="1600" i="0" u="none" strike="noStrike" cap="none" dirty="0" err="1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self.party</a:t>
            </a:r>
            <a:r>
              <a:rPr lang="en" sz="1600" i="0" u="none" strike="noStrike" cap="none" dirty="0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()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900"/>
              </a:buClr>
              <a:buSzPct val="25000"/>
              <a:buFont typeface="Cabin"/>
              <a:buNone/>
            </a:pPr>
            <a:r>
              <a:rPr lang="en" sz="1600" i="0" u="none" strike="noStrike" cap="none" dirty="0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      </a:t>
            </a:r>
            <a:r>
              <a:rPr lang="en" sz="1600" i="0" u="none" strike="noStrike" cap="none" dirty="0" smtClean="0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print</a:t>
            </a:r>
            <a:r>
              <a:rPr lang="en-US" sz="1600" i="0" u="none" strike="noStrike" cap="none" dirty="0" smtClean="0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(</a:t>
            </a:r>
            <a:r>
              <a:rPr lang="en" sz="1600" i="0" u="none" strike="noStrike" cap="none" dirty="0" smtClean="0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self.name</a:t>
            </a:r>
            <a:r>
              <a:rPr lang="en" sz="1600" i="0" u="none" strike="noStrike" cap="none" dirty="0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,"points",</a:t>
            </a:r>
            <a:r>
              <a:rPr lang="en" sz="1600" i="0" u="none" strike="noStrike" cap="none" dirty="0" err="1" smtClean="0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self.points</a:t>
            </a:r>
            <a:r>
              <a:rPr lang="en-US" sz="1600" i="0" u="none" strike="noStrike" cap="none" dirty="0" smtClean="0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)</a:t>
            </a:r>
            <a:endParaRPr lang="en" sz="1600" i="0" u="none" strike="noStrike" cap="none" dirty="0">
              <a:solidFill>
                <a:srgbClr val="00F900"/>
              </a:solidFill>
              <a:latin typeface="Courier"/>
              <a:ea typeface="Courier New"/>
              <a:cs typeface="Courier"/>
              <a:sym typeface="Courier New"/>
            </a:endParaRPr>
          </a:p>
        </p:txBody>
      </p:sp>
      <p:sp>
        <p:nvSpPr>
          <p:cNvPr id="519" name="Shape 519"/>
          <p:cNvSpPr/>
          <p:nvPr/>
        </p:nvSpPr>
        <p:spPr>
          <a:xfrm>
            <a:off x="5721381" y="603200"/>
            <a:ext cx="3252979" cy="1685108"/>
          </a:xfrm>
          <a:prstGeom prst="rect">
            <a:avLst/>
          </a:prstGeom>
          <a:noFill/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1600" u="none" strike="noStrike" cap="none" dirty="0">
                <a:solidFill>
                  <a:srgbClr val="FFFFFF"/>
                </a:solidFill>
                <a:latin typeface="Courier" charset="0"/>
                <a:ea typeface="Courier" charset="0"/>
                <a:cs typeface="Courier" charset="0"/>
                <a:sym typeface="Cabin"/>
              </a:rPr>
              <a:t>s = </a:t>
            </a:r>
            <a:r>
              <a:rPr lang="en" sz="1600" u="none" strike="noStrike" cap="none" dirty="0" err="1">
                <a:solidFill>
                  <a:srgbClr val="FFFFFF"/>
                </a:solidFill>
                <a:latin typeface="Courier" charset="0"/>
                <a:ea typeface="Courier" charset="0"/>
                <a:cs typeface="Courier" charset="0"/>
                <a:sym typeface="Cabin"/>
              </a:rPr>
              <a:t>PartyAnimal</a:t>
            </a:r>
            <a:r>
              <a:rPr lang="en" sz="1600" u="none" strike="noStrike" cap="none" dirty="0">
                <a:solidFill>
                  <a:srgbClr val="FFFFFF"/>
                </a:solidFill>
                <a:latin typeface="Courier" charset="0"/>
                <a:ea typeface="Courier" charset="0"/>
                <a:cs typeface="Courier" charset="0"/>
                <a:sym typeface="Cabin"/>
              </a:rPr>
              <a:t>("Sally")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1600" u="none" strike="noStrike" cap="none" dirty="0" err="1">
                <a:solidFill>
                  <a:srgbClr val="FFFFFF"/>
                </a:solidFill>
                <a:latin typeface="Courier" charset="0"/>
                <a:ea typeface="Courier" charset="0"/>
                <a:cs typeface="Courier" charset="0"/>
                <a:sym typeface="Cabin"/>
              </a:rPr>
              <a:t>s.party</a:t>
            </a:r>
            <a:r>
              <a:rPr lang="en" sz="1600" u="none" strike="noStrike" cap="none" dirty="0">
                <a:solidFill>
                  <a:srgbClr val="FFFFFF"/>
                </a:solidFill>
                <a:latin typeface="Courier" charset="0"/>
                <a:ea typeface="Courier" charset="0"/>
                <a:cs typeface="Courier" charset="0"/>
                <a:sym typeface="Cabin"/>
              </a:rPr>
              <a:t>()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bin"/>
              <a:buNone/>
            </a:pPr>
            <a:endParaRPr sz="1600" u="none" strike="noStrike" cap="none" dirty="0">
              <a:solidFill>
                <a:srgbClr val="FFFFFF"/>
              </a:solidFill>
              <a:latin typeface="Courier" charset="0"/>
              <a:ea typeface="Courier" charset="0"/>
              <a:cs typeface="Courier" charset="0"/>
              <a:sym typeface="Cabi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1600" u="none" strike="noStrike" cap="none" dirty="0">
                <a:solidFill>
                  <a:srgbClr val="FFFFFF"/>
                </a:solidFill>
                <a:latin typeface="Courier" charset="0"/>
                <a:ea typeface="Courier" charset="0"/>
                <a:cs typeface="Courier" charset="0"/>
                <a:sym typeface="Cabin"/>
              </a:rPr>
              <a:t>j = </a:t>
            </a:r>
            <a:r>
              <a:rPr lang="en" sz="1600" u="none" strike="noStrike" cap="none" dirty="0" err="1">
                <a:solidFill>
                  <a:srgbClr val="FFFFFF"/>
                </a:solidFill>
                <a:latin typeface="Courier" charset="0"/>
                <a:ea typeface="Courier" charset="0"/>
                <a:cs typeface="Courier" charset="0"/>
                <a:sym typeface="Cabin"/>
              </a:rPr>
              <a:t>FootballFan</a:t>
            </a:r>
            <a:r>
              <a:rPr lang="en" sz="1600" u="none" strike="noStrike" cap="none" dirty="0">
                <a:solidFill>
                  <a:srgbClr val="FFFFFF"/>
                </a:solidFill>
                <a:latin typeface="Courier" charset="0"/>
                <a:ea typeface="Courier" charset="0"/>
                <a:cs typeface="Courier" charset="0"/>
                <a:sym typeface="Cabin"/>
              </a:rPr>
              <a:t>("Jim")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1600" u="none" strike="noStrike" cap="none" dirty="0" err="1">
                <a:solidFill>
                  <a:srgbClr val="FFFFFF"/>
                </a:solidFill>
                <a:latin typeface="Courier" charset="0"/>
                <a:ea typeface="Courier" charset="0"/>
                <a:cs typeface="Courier" charset="0"/>
                <a:sym typeface="Cabin"/>
              </a:rPr>
              <a:t>j.party</a:t>
            </a:r>
            <a:r>
              <a:rPr lang="en" sz="1600" u="none" strike="noStrike" cap="none" dirty="0">
                <a:solidFill>
                  <a:srgbClr val="FFFFFF"/>
                </a:solidFill>
                <a:latin typeface="Courier" charset="0"/>
                <a:ea typeface="Courier" charset="0"/>
                <a:cs typeface="Courier" charset="0"/>
                <a:sym typeface="Cabin"/>
              </a:rPr>
              <a:t>()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1600" u="none" strike="noStrike" cap="none" dirty="0" err="1">
                <a:solidFill>
                  <a:srgbClr val="FFFFFF"/>
                </a:solidFill>
                <a:latin typeface="Courier" charset="0"/>
                <a:ea typeface="Courier" charset="0"/>
                <a:cs typeface="Courier" charset="0"/>
                <a:sym typeface="Cabin"/>
              </a:rPr>
              <a:t>j.touchdown</a:t>
            </a:r>
            <a:r>
              <a:rPr lang="en" sz="1600" u="none" strike="noStrike" cap="none" dirty="0">
                <a:solidFill>
                  <a:srgbClr val="FFFFFF"/>
                </a:solidFill>
                <a:latin typeface="Courier" charset="0"/>
                <a:ea typeface="Courier" charset="0"/>
                <a:cs typeface="Courier" charset="0"/>
                <a:sym typeface="Cabin"/>
              </a:rPr>
              <a:t>()</a:t>
            </a:r>
          </a:p>
        </p:txBody>
      </p:sp>
      <p:sp>
        <p:nvSpPr>
          <p:cNvPr id="5" name="Shape 526"/>
          <p:cNvSpPr/>
          <p:nvPr/>
        </p:nvSpPr>
        <p:spPr>
          <a:xfrm>
            <a:off x="6477000" y="2483575"/>
            <a:ext cx="2100942" cy="1543049"/>
          </a:xfrm>
          <a:prstGeom prst="rect">
            <a:avLst/>
          </a:prstGeom>
          <a:noFill/>
          <a:ln w="50800" cap="flat" cmpd="sng">
            <a:solidFill>
              <a:srgbClr val="00F9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21050" tIns="21050" rIns="21050" bIns="210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2400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  <a:endParaRPr lang="en" sz="2400" u="none" strike="noStrike" cap="none" dirty="0">
              <a:solidFill>
                <a:srgbClr val="FFFFFF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sp>
        <p:nvSpPr>
          <p:cNvPr id="6" name="Shape 527"/>
          <p:cNvSpPr/>
          <p:nvPr/>
        </p:nvSpPr>
        <p:spPr>
          <a:xfrm>
            <a:off x="6609428" y="2684417"/>
            <a:ext cx="1708447" cy="489857"/>
          </a:xfrm>
          <a:prstGeom prst="rect">
            <a:avLst/>
          </a:prstGeom>
          <a:solidFill>
            <a:srgbClr val="FFFB00"/>
          </a:solidFill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bin"/>
              <a:buNone/>
            </a:pPr>
            <a:r>
              <a:rPr lang="en" sz="2000" u="none" strike="noStrike" cap="none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  <a:r>
              <a:rPr lang="en" sz="2000" u="none" strike="noStrike" cap="none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x</a:t>
            </a:r>
            <a:r>
              <a:rPr lang="en-US" sz="2000" u="none" strike="noStrike" cap="none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:</a:t>
            </a:r>
            <a:endParaRPr lang="en" sz="2000" u="none" strike="noStrike" cap="none" dirty="0">
              <a:solidFill>
                <a:srgbClr val="000000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sp>
        <p:nvSpPr>
          <p:cNvPr id="7" name="Shape 528"/>
          <p:cNvSpPr/>
          <p:nvPr/>
        </p:nvSpPr>
        <p:spPr>
          <a:xfrm>
            <a:off x="6609428" y="3331028"/>
            <a:ext cx="1708447" cy="489857"/>
          </a:xfrm>
          <a:prstGeom prst="rect">
            <a:avLst/>
          </a:prstGeom>
          <a:solidFill>
            <a:srgbClr val="FFFB00"/>
          </a:solidFill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bin"/>
              <a:buNone/>
            </a:pPr>
            <a:r>
              <a:rPr lang="en" sz="2000" u="none" strike="noStrike" cap="none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name: Sally</a:t>
            </a:r>
          </a:p>
        </p:txBody>
      </p:sp>
      <p:sp>
        <p:nvSpPr>
          <p:cNvPr id="2" name="Rectangle 1"/>
          <p:cNvSpPr/>
          <p:nvPr/>
        </p:nvSpPr>
        <p:spPr>
          <a:xfrm>
            <a:off x="6005315" y="2294839"/>
            <a:ext cx="3440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0FA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s</a:t>
            </a:r>
            <a:endParaRPr lang="en-US" sz="3200" dirty="0">
              <a:solidFill>
                <a:srgbClr val="00FA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4610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Shape 518"/>
          <p:cNvSpPr/>
          <p:nvPr/>
        </p:nvSpPr>
        <p:spPr>
          <a:xfrm>
            <a:off x="237698" y="154250"/>
            <a:ext cx="5352300" cy="4702499"/>
          </a:xfrm>
          <a:prstGeom prst="rect">
            <a:avLst/>
          </a:prstGeom>
          <a:noFill/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B00"/>
              </a:buClr>
              <a:buSzPct val="25000"/>
              <a:buFont typeface="Cabin"/>
              <a:buNone/>
            </a:pPr>
            <a:r>
              <a:rPr lang="en" sz="1600" i="0" u="none" strike="noStrike" cap="none" dirty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class </a:t>
            </a:r>
            <a:r>
              <a:rPr lang="en" sz="1600" i="0" u="none" strike="noStrike" cap="none" dirty="0" err="1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PartyAnimal</a:t>
            </a:r>
            <a:r>
              <a:rPr lang="en" sz="1600" i="0" u="none" strike="noStrike" cap="none" dirty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B00"/>
              </a:buClr>
              <a:buSzPct val="25000"/>
              <a:buFont typeface="Cabin"/>
              <a:buNone/>
            </a:pPr>
            <a:r>
              <a:rPr lang="en" sz="1600" i="0" u="none" strike="noStrike" cap="none" dirty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   x = 0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B00"/>
              </a:buClr>
              <a:buSzPct val="25000"/>
              <a:buFont typeface="Cabin"/>
              <a:buNone/>
            </a:pPr>
            <a:r>
              <a:rPr lang="en" sz="1600" i="0" u="none" strike="noStrike" cap="none" dirty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   name = ""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B00"/>
              </a:buClr>
              <a:buSzPct val="25000"/>
              <a:buFont typeface="Cabin"/>
              <a:buNone/>
            </a:pPr>
            <a:r>
              <a:rPr lang="en" sz="1600" i="0" u="none" strike="noStrike" cap="none" dirty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   </a:t>
            </a:r>
            <a:r>
              <a:rPr lang="en" sz="1600" i="0" u="none" strike="noStrike" cap="none" dirty="0" err="1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def</a:t>
            </a:r>
            <a:r>
              <a:rPr lang="en" sz="1600" i="0" u="none" strike="noStrike" cap="none" dirty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 __</a:t>
            </a:r>
            <a:r>
              <a:rPr lang="en" sz="1600" i="0" u="none" strike="noStrike" cap="none" dirty="0" err="1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init</a:t>
            </a:r>
            <a:r>
              <a:rPr lang="en" sz="1600" i="0" u="none" strike="noStrike" cap="none" dirty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__(self, </a:t>
            </a:r>
            <a:r>
              <a:rPr lang="en" sz="1600" i="0" u="none" strike="noStrike" cap="none" dirty="0" err="1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nam</a:t>
            </a:r>
            <a:r>
              <a:rPr lang="en" sz="1600" i="0" u="none" strike="noStrike" cap="none" dirty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):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B00"/>
              </a:buClr>
              <a:buSzPct val="25000"/>
              <a:buFont typeface="Cabin"/>
              <a:buNone/>
            </a:pPr>
            <a:r>
              <a:rPr lang="en" sz="1600" i="0" u="none" strike="noStrike" cap="none" dirty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     </a:t>
            </a:r>
            <a:r>
              <a:rPr lang="en" sz="1600" i="0" u="none" strike="noStrike" cap="none" dirty="0" err="1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self.name</a:t>
            </a:r>
            <a:r>
              <a:rPr lang="en" sz="1600" i="0" u="none" strike="noStrike" cap="none" dirty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 = </a:t>
            </a:r>
            <a:r>
              <a:rPr lang="en" sz="1600" i="0" u="none" strike="noStrike" cap="none" dirty="0" err="1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nam</a:t>
            </a:r>
            <a:endParaRPr lang="en" sz="1600" i="0" u="none" strike="noStrike" cap="none" dirty="0">
              <a:solidFill>
                <a:srgbClr val="FFFB00"/>
              </a:solidFill>
              <a:latin typeface="Courier"/>
              <a:ea typeface="Courier New"/>
              <a:cs typeface="Courier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B00"/>
              </a:buClr>
              <a:buSzPct val="25000"/>
              <a:buFont typeface="Cabin"/>
              <a:buNone/>
            </a:pPr>
            <a:r>
              <a:rPr lang="en" sz="1600" i="0" u="none" strike="noStrike" cap="none" dirty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     </a:t>
            </a:r>
            <a:r>
              <a:rPr lang="en" sz="1600" i="0" u="none" strike="noStrike" cap="none" dirty="0" smtClean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print</a:t>
            </a:r>
            <a:r>
              <a:rPr lang="en-US" sz="1600" i="0" u="none" strike="noStrike" cap="none" dirty="0" smtClean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(</a:t>
            </a:r>
            <a:r>
              <a:rPr lang="en" sz="1600" i="0" u="none" strike="noStrike" cap="none" dirty="0" err="1" smtClean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self.name</a:t>
            </a:r>
            <a:r>
              <a:rPr lang="en" sz="1600" i="0" u="none" strike="noStrike" cap="none" dirty="0" err="1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,"constructed</a:t>
            </a:r>
            <a:r>
              <a:rPr lang="en" sz="1600" i="0" u="none" strike="noStrike" cap="none" dirty="0" smtClean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"</a:t>
            </a:r>
            <a:r>
              <a:rPr lang="en-US" sz="1600" i="0" u="none" strike="noStrike" cap="none" dirty="0" smtClean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)</a:t>
            </a:r>
            <a:endParaRPr lang="en" sz="1600" i="0" u="none" strike="noStrike" cap="none" dirty="0">
              <a:solidFill>
                <a:srgbClr val="FFFB00"/>
              </a:solidFill>
              <a:latin typeface="Courier"/>
              <a:ea typeface="Courier New"/>
              <a:cs typeface="Courier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B00"/>
              </a:buClr>
              <a:buFont typeface="Cabin"/>
              <a:buNone/>
            </a:pPr>
            <a:endParaRPr sz="1600" i="0" u="none" strike="noStrike" cap="none" dirty="0">
              <a:solidFill>
                <a:srgbClr val="FFFFFF"/>
              </a:solidFill>
              <a:latin typeface="Courier"/>
              <a:ea typeface="Courier New"/>
              <a:cs typeface="Courier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B00"/>
              </a:buClr>
              <a:buSzPct val="25000"/>
              <a:buFont typeface="Cabin"/>
              <a:buNone/>
            </a:pPr>
            <a:r>
              <a:rPr lang="en" sz="1600" i="0" u="none" strike="noStrike" cap="none" dirty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   </a:t>
            </a:r>
            <a:r>
              <a:rPr lang="en" sz="1600" i="0" u="none" strike="noStrike" cap="none" dirty="0" err="1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def</a:t>
            </a:r>
            <a:r>
              <a:rPr lang="en" sz="1600" i="0" u="none" strike="noStrike" cap="none" dirty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 party(self) 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B00"/>
              </a:buClr>
              <a:buSzPct val="25000"/>
              <a:buFont typeface="Cabin"/>
              <a:buNone/>
            </a:pPr>
            <a:r>
              <a:rPr lang="en" sz="1600" i="0" u="none" strike="noStrike" cap="none" dirty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     </a:t>
            </a:r>
            <a:r>
              <a:rPr lang="en" sz="1600" i="0" u="none" strike="noStrike" cap="none" dirty="0" err="1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self.x</a:t>
            </a:r>
            <a:r>
              <a:rPr lang="en" sz="1600" i="0" u="none" strike="noStrike" cap="none" dirty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 = </a:t>
            </a:r>
            <a:r>
              <a:rPr lang="en" sz="1600" i="0" u="none" strike="noStrike" cap="none" dirty="0" err="1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self.x</a:t>
            </a:r>
            <a:r>
              <a:rPr lang="en" sz="1600" i="0" u="none" strike="noStrike" cap="none" dirty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 + 1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B00"/>
              </a:buClr>
              <a:buSzPct val="25000"/>
              <a:buFont typeface="Cabin"/>
              <a:buNone/>
            </a:pPr>
            <a:r>
              <a:rPr lang="en" sz="1600" i="0" u="none" strike="noStrike" cap="none" dirty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     </a:t>
            </a:r>
            <a:r>
              <a:rPr lang="en" sz="1600" i="0" u="none" strike="noStrike" cap="none" dirty="0" smtClean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print</a:t>
            </a:r>
            <a:r>
              <a:rPr lang="en-US" sz="1600" i="0" u="none" strike="noStrike" cap="none" dirty="0" smtClean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(</a:t>
            </a:r>
            <a:r>
              <a:rPr lang="en" sz="1600" i="0" u="none" strike="noStrike" cap="none" dirty="0" err="1" smtClean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self.name</a:t>
            </a:r>
            <a:r>
              <a:rPr lang="en" sz="1600" i="0" u="none" strike="noStrike" cap="none" dirty="0" err="1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,"party</a:t>
            </a:r>
            <a:r>
              <a:rPr lang="en" sz="1600" i="0" u="none" strike="noStrike" cap="none" dirty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 count",</a:t>
            </a:r>
            <a:r>
              <a:rPr lang="en" sz="1600" i="0" u="none" strike="noStrike" cap="none" dirty="0" err="1" smtClean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self.x</a:t>
            </a:r>
            <a:r>
              <a:rPr lang="en-US" sz="1600" i="0" u="none" strike="noStrike" cap="none" dirty="0" smtClean="0">
                <a:solidFill>
                  <a:srgbClr val="FFFB00"/>
                </a:solidFill>
                <a:latin typeface="Courier"/>
                <a:ea typeface="Courier New"/>
                <a:cs typeface="Courier"/>
                <a:sym typeface="Courier New"/>
              </a:rPr>
              <a:t>)</a:t>
            </a:r>
            <a:endParaRPr lang="en" sz="1600" i="0" u="none" strike="noStrike" cap="none" dirty="0">
              <a:solidFill>
                <a:srgbClr val="FFFB00"/>
              </a:solidFill>
              <a:latin typeface="Courier"/>
              <a:ea typeface="Courier New"/>
              <a:cs typeface="Courier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40FF"/>
              </a:buClr>
              <a:buFont typeface="Cabin"/>
              <a:buNone/>
            </a:pPr>
            <a:endParaRPr sz="1600" i="0" u="none" strike="noStrike" cap="none" dirty="0">
              <a:solidFill>
                <a:srgbClr val="FFFFFF"/>
              </a:solidFill>
              <a:latin typeface="Courier"/>
              <a:ea typeface="Courier New"/>
              <a:cs typeface="Courier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40FF"/>
              </a:buClr>
              <a:buSzPct val="25000"/>
              <a:buFont typeface="Cabin"/>
              <a:buNone/>
            </a:pPr>
            <a:r>
              <a:rPr lang="en" sz="1600" i="0" u="none" strike="noStrike" cap="none" dirty="0">
                <a:solidFill>
                  <a:srgbClr val="FF40FF"/>
                </a:solidFill>
                <a:latin typeface="Courier"/>
                <a:ea typeface="Courier New"/>
                <a:cs typeface="Courier"/>
                <a:sym typeface="Courier New"/>
              </a:rPr>
              <a:t>class </a:t>
            </a:r>
            <a:r>
              <a:rPr lang="en" sz="1600" i="0" u="none" strike="noStrike" cap="none" dirty="0" err="1">
                <a:solidFill>
                  <a:srgbClr val="FF40FF"/>
                </a:solidFill>
                <a:latin typeface="Courier"/>
                <a:ea typeface="Courier New"/>
                <a:cs typeface="Courier"/>
                <a:sym typeface="Courier New"/>
              </a:rPr>
              <a:t>FootballFan</a:t>
            </a:r>
            <a:r>
              <a:rPr lang="en" sz="1600" i="0" u="none" strike="noStrike" cap="none" dirty="0">
                <a:solidFill>
                  <a:srgbClr val="FF40FF"/>
                </a:solidFill>
                <a:latin typeface="Courier"/>
                <a:ea typeface="Courier New"/>
                <a:cs typeface="Courier"/>
                <a:sym typeface="Courier New"/>
              </a:rPr>
              <a:t>(</a:t>
            </a:r>
            <a:r>
              <a:rPr lang="en" sz="1600" i="0" u="none" strike="noStrike" cap="none" dirty="0" err="1">
                <a:solidFill>
                  <a:srgbClr val="FF40FF"/>
                </a:solidFill>
                <a:latin typeface="Courier"/>
                <a:ea typeface="Courier New"/>
                <a:cs typeface="Courier"/>
                <a:sym typeface="Courier New"/>
              </a:rPr>
              <a:t>PartyAnimal</a:t>
            </a:r>
            <a:r>
              <a:rPr lang="en" sz="1600" i="0" u="none" strike="noStrike" cap="none" dirty="0">
                <a:solidFill>
                  <a:srgbClr val="FF40FF"/>
                </a:solidFill>
                <a:latin typeface="Courier"/>
                <a:ea typeface="Courier New"/>
                <a:cs typeface="Courier"/>
                <a:sym typeface="Courier New"/>
              </a:rPr>
              <a:t>):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900"/>
              </a:buClr>
              <a:buSzPct val="25000"/>
              <a:buFont typeface="Cabin"/>
              <a:buNone/>
            </a:pPr>
            <a:r>
              <a:rPr lang="en" sz="1600" i="0" u="none" strike="noStrike" cap="none" dirty="0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   points = 0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900"/>
              </a:buClr>
              <a:buSzPct val="25000"/>
              <a:buFont typeface="Cabin"/>
              <a:buNone/>
            </a:pPr>
            <a:r>
              <a:rPr lang="en" sz="1600" i="0" u="none" strike="noStrike" cap="none" dirty="0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   </a:t>
            </a:r>
            <a:r>
              <a:rPr lang="en" sz="1600" i="0" u="none" strike="noStrike" cap="none" dirty="0" err="1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def</a:t>
            </a:r>
            <a:r>
              <a:rPr lang="en" sz="1600" i="0" u="none" strike="noStrike" cap="none" dirty="0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 touchdown(self):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900"/>
              </a:buClr>
              <a:buSzPct val="25000"/>
              <a:buFont typeface="Cabin"/>
              <a:buNone/>
            </a:pPr>
            <a:r>
              <a:rPr lang="en" sz="1600" i="0" u="none" strike="noStrike" cap="none" dirty="0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      </a:t>
            </a:r>
            <a:r>
              <a:rPr lang="en" sz="1600" i="0" u="none" strike="noStrike" cap="none" dirty="0" err="1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self.points</a:t>
            </a:r>
            <a:r>
              <a:rPr lang="en" sz="1600" i="0" u="none" strike="noStrike" cap="none" dirty="0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 = </a:t>
            </a:r>
            <a:r>
              <a:rPr lang="en" sz="1600" i="0" u="none" strike="noStrike" cap="none" dirty="0" err="1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self.points</a:t>
            </a:r>
            <a:r>
              <a:rPr lang="en" sz="1600" i="0" u="none" strike="noStrike" cap="none" dirty="0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 + 7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900"/>
              </a:buClr>
              <a:buSzPct val="25000"/>
              <a:buFont typeface="Cabin"/>
              <a:buNone/>
            </a:pPr>
            <a:r>
              <a:rPr lang="en" sz="1600" i="0" u="none" strike="noStrike" cap="none" dirty="0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      </a:t>
            </a:r>
            <a:r>
              <a:rPr lang="en" sz="1600" i="0" u="none" strike="noStrike" cap="none" dirty="0" err="1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self.party</a:t>
            </a:r>
            <a:r>
              <a:rPr lang="en" sz="1600" i="0" u="none" strike="noStrike" cap="none" dirty="0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()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900"/>
              </a:buClr>
              <a:buSzPct val="25000"/>
              <a:buFont typeface="Cabin"/>
              <a:buNone/>
            </a:pPr>
            <a:r>
              <a:rPr lang="en" sz="1600" i="0" u="none" strike="noStrike" cap="none" dirty="0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      </a:t>
            </a:r>
            <a:r>
              <a:rPr lang="en" sz="1600" i="0" u="none" strike="noStrike" cap="none" dirty="0" smtClean="0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print</a:t>
            </a:r>
            <a:r>
              <a:rPr lang="en-US" sz="1600" i="0" u="none" strike="noStrike" cap="none" dirty="0" smtClean="0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(</a:t>
            </a:r>
            <a:r>
              <a:rPr lang="en" sz="1600" i="0" u="none" strike="noStrike" cap="none" dirty="0" smtClean="0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self.name</a:t>
            </a:r>
            <a:r>
              <a:rPr lang="en" sz="1600" i="0" u="none" strike="noStrike" cap="none" dirty="0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,"points",</a:t>
            </a:r>
            <a:r>
              <a:rPr lang="en" sz="1600" i="0" u="none" strike="noStrike" cap="none" dirty="0" err="1" smtClean="0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self.points</a:t>
            </a:r>
            <a:r>
              <a:rPr lang="en-US" sz="1600" i="0" u="none" strike="noStrike" cap="none" dirty="0" smtClean="0">
                <a:solidFill>
                  <a:srgbClr val="00F900"/>
                </a:solidFill>
                <a:latin typeface="Courier"/>
                <a:ea typeface="Courier New"/>
                <a:cs typeface="Courier"/>
                <a:sym typeface="Courier New"/>
              </a:rPr>
              <a:t>)</a:t>
            </a:r>
            <a:endParaRPr lang="en" sz="1600" i="0" u="none" strike="noStrike" cap="none" dirty="0">
              <a:solidFill>
                <a:srgbClr val="00F900"/>
              </a:solidFill>
              <a:latin typeface="Courier"/>
              <a:ea typeface="Courier New"/>
              <a:cs typeface="Courier"/>
              <a:sym typeface="Courier New"/>
            </a:endParaRPr>
          </a:p>
        </p:txBody>
      </p:sp>
      <p:sp>
        <p:nvSpPr>
          <p:cNvPr id="519" name="Shape 519"/>
          <p:cNvSpPr/>
          <p:nvPr/>
        </p:nvSpPr>
        <p:spPr>
          <a:xfrm>
            <a:off x="5721381" y="603200"/>
            <a:ext cx="3252979" cy="1685108"/>
          </a:xfrm>
          <a:prstGeom prst="rect">
            <a:avLst/>
          </a:prstGeom>
          <a:noFill/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1600" u="none" strike="noStrike" cap="none" dirty="0">
                <a:solidFill>
                  <a:srgbClr val="FFFFFF"/>
                </a:solidFill>
                <a:latin typeface="Courier" charset="0"/>
                <a:ea typeface="Courier" charset="0"/>
                <a:cs typeface="Courier" charset="0"/>
                <a:sym typeface="Cabin"/>
              </a:rPr>
              <a:t>s = </a:t>
            </a:r>
            <a:r>
              <a:rPr lang="en" sz="1600" u="none" strike="noStrike" cap="none" dirty="0" err="1">
                <a:solidFill>
                  <a:srgbClr val="FFFFFF"/>
                </a:solidFill>
                <a:latin typeface="Courier" charset="0"/>
                <a:ea typeface="Courier" charset="0"/>
                <a:cs typeface="Courier" charset="0"/>
                <a:sym typeface="Cabin"/>
              </a:rPr>
              <a:t>PartyAnimal</a:t>
            </a:r>
            <a:r>
              <a:rPr lang="en" sz="1600" u="none" strike="noStrike" cap="none" dirty="0">
                <a:solidFill>
                  <a:srgbClr val="FFFFFF"/>
                </a:solidFill>
                <a:latin typeface="Courier" charset="0"/>
                <a:ea typeface="Courier" charset="0"/>
                <a:cs typeface="Courier" charset="0"/>
                <a:sym typeface="Cabin"/>
              </a:rPr>
              <a:t>("Sally")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1600" u="none" strike="noStrike" cap="none" dirty="0" err="1">
                <a:solidFill>
                  <a:srgbClr val="FFFFFF"/>
                </a:solidFill>
                <a:latin typeface="Courier" charset="0"/>
                <a:ea typeface="Courier" charset="0"/>
                <a:cs typeface="Courier" charset="0"/>
                <a:sym typeface="Cabin"/>
              </a:rPr>
              <a:t>s.party</a:t>
            </a:r>
            <a:r>
              <a:rPr lang="en" sz="1600" u="none" strike="noStrike" cap="none" dirty="0">
                <a:solidFill>
                  <a:srgbClr val="FFFFFF"/>
                </a:solidFill>
                <a:latin typeface="Courier" charset="0"/>
                <a:ea typeface="Courier" charset="0"/>
                <a:cs typeface="Courier" charset="0"/>
                <a:sym typeface="Cabin"/>
              </a:rPr>
              <a:t>()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bin"/>
              <a:buNone/>
            </a:pPr>
            <a:endParaRPr sz="1600" u="none" strike="noStrike" cap="none" dirty="0">
              <a:solidFill>
                <a:srgbClr val="FFFFFF"/>
              </a:solidFill>
              <a:latin typeface="Courier" charset="0"/>
              <a:ea typeface="Courier" charset="0"/>
              <a:cs typeface="Courier" charset="0"/>
              <a:sym typeface="Cabi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1600" u="none" strike="noStrike" cap="none" dirty="0">
                <a:solidFill>
                  <a:srgbClr val="FFFFFF"/>
                </a:solidFill>
                <a:latin typeface="Courier" charset="0"/>
                <a:ea typeface="Courier" charset="0"/>
                <a:cs typeface="Courier" charset="0"/>
                <a:sym typeface="Cabin"/>
              </a:rPr>
              <a:t>j = </a:t>
            </a:r>
            <a:r>
              <a:rPr lang="en" sz="1600" u="none" strike="noStrike" cap="none" dirty="0" err="1">
                <a:solidFill>
                  <a:srgbClr val="FFFFFF"/>
                </a:solidFill>
                <a:latin typeface="Courier" charset="0"/>
                <a:ea typeface="Courier" charset="0"/>
                <a:cs typeface="Courier" charset="0"/>
                <a:sym typeface="Cabin"/>
              </a:rPr>
              <a:t>FootballFan</a:t>
            </a:r>
            <a:r>
              <a:rPr lang="en" sz="1600" u="none" strike="noStrike" cap="none" dirty="0">
                <a:solidFill>
                  <a:srgbClr val="FFFFFF"/>
                </a:solidFill>
                <a:latin typeface="Courier" charset="0"/>
                <a:ea typeface="Courier" charset="0"/>
                <a:cs typeface="Courier" charset="0"/>
                <a:sym typeface="Cabin"/>
              </a:rPr>
              <a:t>("Jim")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1600" u="none" strike="noStrike" cap="none" dirty="0" err="1">
                <a:solidFill>
                  <a:srgbClr val="FFFFFF"/>
                </a:solidFill>
                <a:latin typeface="Courier" charset="0"/>
                <a:ea typeface="Courier" charset="0"/>
                <a:cs typeface="Courier" charset="0"/>
                <a:sym typeface="Cabin"/>
              </a:rPr>
              <a:t>j.party</a:t>
            </a:r>
            <a:r>
              <a:rPr lang="en" sz="1600" u="none" strike="noStrike" cap="none" dirty="0">
                <a:solidFill>
                  <a:srgbClr val="FFFFFF"/>
                </a:solidFill>
                <a:latin typeface="Courier" charset="0"/>
                <a:ea typeface="Courier" charset="0"/>
                <a:cs typeface="Courier" charset="0"/>
                <a:sym typeface="Cabin"/>
              </a:rPr>
              <a:t>()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1600" u="none" strike="noStrike" cap="none" dirty="0" err="1">
                <a:solidFill>
                  <a:srgbClr val="FFFFFF"/>
                </a:solidFill>
                <a:latin typeface="Courier" charset="0"/>
                <a:ea typeface="Courier" charset="0"/>
                <a:cs typeface="Courier" charset="0"/>
                <a:sym typeface="Cabin"/>
              </a:rPr>
              <a:t>j.touchdown</a:t>
            </a:r>
            <a:r>
              <a:rPr lang="en" sz="1600" u="none" strike="noStrike" cap="none" dirty="0">
                <a:solidFill>
                  <a:srgbClr val="FFFFFF"/>
                </a:solidFill>
                <a:latin typeface="Courier" charset="0"/>
                <a:ea typeface="Courier" charset="0"/>
                <a:cs typeface="Courier" charset="0"/>
                <a:sym typeface="Cabin"/>
              </a:rPr>
              <a:t>()</a:t>
            </a:r>
          </a:p>
        </p:txBody>
      </p:sp>
      <p:sp>
        <p:nvSpPr>
          <p:cNvPr id="5" name="Shape 535"/>
          <p:cNvSpPr/>
          <p:nvPr/>
        </p:nvSpPr>
        <p:spPr>
          <a:xfrm>
            <a:off x="6455228" y="2483575"/>
            <a:ext cx="2122713" cy="2170067"/>
          </a:xfrm>
          <a:prstGeom prst="rect">
            <a:avLst/>
          </a:prstGeom>
          <a:noFill/>
          <a:ln w="50800" cap="flat" cmpd="sng">
            <a:solidFill>
              <a:srgbClr val="00F9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21050" tIns="21050" rIns="21050" bIns="210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270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  <a:endParaRPr lang="en" sz="2700" u="none" strike="noStrike" cap="none">
              <a:solidFill>
                <a:srgbClr val="FFFFFF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sp>
        <p:nvSpPr>
          <p:cNvPr id="6" name="Shape 536"/>
          <p:cNvSpPr/>
          <p:nvPr/>
        </p:nvSpPr>
        <p:spPr>
          <a:xfrm>
            <a:off x="6609428" y="2684417"/>
            <a:ext cx="1708447" cy="489857"/>
          </a:xfrm>
          <a:prstGeom prst="rect">
            <a:avLst/>
          </a:prstGeom>
          <a:solidFill>
            <a:srgbClr val="FFFB00"/>
          </a:solidFill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bin"/>
              <a:buNone/>
            </a:pPr>
            <a:r>
              <a:rPr lang="en" sz="2900" u="none" strike="noStrike" cap="none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  <a:r>
              <a:rPr lang="en" sz="2900" u="none" strike="noStrike" cap="none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x</a:t>
            </a:r>
            <a:r>
              <a:rPr lang="en-US" sz="2900" u="none" strike="noStrike" cap="none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:</a:t>
            </a:r>
            <a:endParaRPr lang="en" sz="2900" u="none" strike="noStrike" cap="none" dirty="0">
              <a:solidFill>
                <a:srgbClr val="000000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sp>
        <p:nvSpPr>
          <p:cNvPr id="7" name="Shape 537"/>
          <p:cNvSpPr/>
          <p:nvPr/>
        </p:nvSpPr>
        <p:spPr>
          <a:xfrm>
            <a:off x="6609428" y="3331028"/>
            <a:ext cx="1708447" cy="489857"/>
          </a:xfrm>
          <a:prstGeom prst="rect">
            <a:avLst/>
          </a:prstGeom>
          <a:solidFill>
            <a:srgbClr val="FFFB00"/>
          </a:solidFill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bin"/>
              <a:buNone/>
            </a:pPr>
            <a:r>
              <a:rPr lang="en" sz="2500" u="none" strike="noStrike" cap="none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name: Jim</a:t>
            </a:r>
          </a:p>
        </p:txBody>
      </p:sp>
      <p:sp>
        <p:nvSpPr>
          <p:cNvPr id="8" name="Shape 538"/>
          <p:cNvSpPr/>
          <p:nvPr/>
        </p:nvSpPr>
        <p:spPr>
          <a:xfrm>
            <a:off x="6609428" y="3987437"/>
            <a:ext cx="1708447" cy="489857"/>
          </a:xfrm>
          <a:prstGeom prst="rect">
            <a:avLst/>
          </a:prstGeom>
          <a:solidFill>
            <a:srgbClr val="FFFB00"/>
          </a:solidFill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bin"/>
              <a:buNone/>
            </a:pPr>
            <a:r>
              <a:rPr lang="en" sz="2500" u="none" strike="noStrike" cap="none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  <a:r>
              <a:rPr lang="en" sz="2500" u="none" strike="noStrike" cap="none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points</a:t>
            </a:r>
            <a:r>
              <a:rPr lang="en-US" sz="2500" u="none" strike="noStrike" cap="none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:</a:t>
            </a:r>
            <a:endParaRPr lang="en" sz="2500" u="none" strike="noStrike" cap="none" dirty="0">
              <a:solidFill>
                <a:srgbClr val="000000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005315" y="2294839"/>
            <a:ext cx="3440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00FA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j</a:t>
            </a:r>
            <a:endParaRPr lang="en-US" sz="3200" dirty="0">
              <a:solidFill>
                <a:srgbClr val="00FA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143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Shape 544"/>
          <p:cNvSpPr txBox="1">
            <a:spLocks noGrp="1"/>
          </p:cNvSpPr>
          <p:nvPr>
            <p:ph type="title"/>
          </p:nvPr>
        </p:nvSpPr>
        <p:spPr>
          <a:xfrm>
            <a:off x="650081" y="428625"/>
            <a:ext cx="5217319" cy="1000069"/>
          </a:xfrm>
          <a:prstGeom prst="rect">
            <a:avLst/>
          </a:prstGeom>
          <a:noFill/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4700" u="none" strike="noStrike" cap="none" dirty="0">
                <a:solidFill>
                  <a:srgbClr val="FFD966"/>
                </a:solidFill>
                <a:sym typeface="Cabin"/>
              </a:rPr>
              <a:t>Definitions</a:t>
            </a:r>
          </a:p>
        </p:txBody>
      </p:sp>
      <p:sp>
        <p:nvSpPr>
          <p:cNvPr id="545" name="Shape 545"/>
          <p:cNvSpPr txBox="1">
            <a:spLocks noGrp="1"/>
          </p:cNvSpPr>
          <p:nvPr>
            <p:ph type="body" idx="1"/>
          </p:nvPr>
        </p:nvSpPr>
        <p:spPr>
          <a:xfrm>
            <a:off x="650081" y="1621924"/>
            <a:ext cx="7836750" cy="2911588"/>
          </a:xfrm>
          <a:prstGeom prst="rect">
            <a:avLst/>
          </a:prstGeom>
          <a:noFill/>
          <a:ln>
            <a:noFill/>
          </a:ln>
        </p:spPr>
        <p:txBody>
          <a:bodyPr lIns="21050" tIns="21050" rIns="21050" bIns="21050" anchor="t" anchorCtr="0">
            <a:noAutofit/>
          </a:bodyPr>
          <a:lstStyle/>
          <a:p>
            <a:pPr marL="488950" indent="-457200">
              <a:spcBef>
                <a:spcPts val="0"/>
              </a:spcBef>
              <a:buSzPct val="100000"/>
            </a:pPr>
            <a:r>
              <a:rPr lang="en" sz="2000" u="none" strike="noStrike" cap="none" dirty="0" smtClean="0">
                <a:solidFill>
                  <a:srgbClr val="FF9300"/>
                </a:solidFill>
                <a:sym typeface="Cabin"/>
              </a:rPr>
              <a:t>Class</a:t>
            </a:r>
            <a:r>
              <a:rPr lang="en" sz="2000" u="none" strike="noStrike" cap="none" dirty="0" smtClean="0">
                <a:solidFill>
                  <a:srgbClr val="FFFFFF"/>
                </a:solidFill>
                <a:sym typeface="Cabin"/>
              </a:rPr>
              <a:t> - a</a:t>
            </a:r>
            <a:r>
              <a:rPr lang="en" sz="2000" dirty="0" smtClean="0">
                <a:solidFill>
                  <a:srgbClr val="FFFFFF"/>
                </a:solidFill>
                <a:sym typeface="Cabin"/>
              </a:rPr>
              <a:t> template</a:t>
            </a:r>
            <a:endParaRPr lang="en-US" sz="2000" dirty="0" smtClean="0">
              <a:solidFill>
                <a:srgbClr val="FFFFFF"/>
              </a:solidFill>
              <a:sym typeface="Cabin"/>
            </a:endParaRPr>
          </a:p>
          <a:p>
            <a:pPr marL="488950" indent="-457200">
              <a:spcBef>
                <a:spcPts val="1400"/>
              </a:spcBef>
              <a:buSzPct val="100000"/>
            </a:pPr>
            <a:r>
              <a:rPr lang="en-US" sz="2000" dirty="0" smtClean="0">
                <a:solidFill>
                  <a:srgbClr val="FF9300"/>
                </a:solidFill>
                <a:sym typeface="Cabin"/>
              </a:rPr>
              <a:t>Attribute</a:t>
            </a:r>
            <a:r>
              <a:rPr lang="en" sz="2000" dirty="0" smtClean="0">
                <a:solidFill>
                  <a:srgbClr val="FF9300"/>
                </a:solidFill>
                <a:sym typeface="Cabin"/>
              </a:rPr>
              <a:t> </a:t>
            </a:r>
            <a:r>
              <a:rPr lang="en" sz="2000" dirty="0" smtClean="0">
                <a:solidFill>
                  <a:srgbClr val="FFFFFF"/>
                </a:solidFill>
                <a:sym typeface="Cabin"/>
              </a:rPr>
              <a:t>– </a:t>
            </a:r>
            <a:r>
              <a:rPr lang="en-US" sz="2000" dirty="0" smtClean="0">
                <a:solidFill>
                  <a:srgbClr val="FFFFFF"/>
                </a:solidFill>
                <a:sym typeface="Cabin"/>
              </a:rPr>
              <a:t>A variable within a class</a:t>
            </a:r>
            <a:endParaRPr lang="en-US" sz="2000" u="none" strike="noStrike" cap="none" dirty="0" smtClean="0">
              <a:solidFill>
                <a:srgbClr val="FFFFFF"/>
              </a:solidFill>
              <a:sym typeface="Cabin"/>
            </a:endParaRPr>
          </a:p>
          <a:p>
            <a:pPr marL="488950" indent="-457200">
              <a:spcBef>
                <a:spcPts val="1400"/>
              </a:spcBef>
              <a:buSzPct val="100000"/>
            </a:pPr>
            <a:r>
              <a:rPr lang="en" sz="2000" u="none" strike="noStrike" cap="none" dirty="0" smtClean="0">
                <a:solidFill>
                  <a:srgbClr val="FF9300"/>
                </a:solidFill>
                <a:sym typeface="Cabin"/>
              </a:rPr>
              <a:t>Method </a:t>
            </a:r>
            <a:r>
              <a:rPr lang="en" sz="2000" u="none" strike="noStrike" cap="none" dirty="0" smtClean="0">
                <a:solidFill>
                  <a:srgbClr val="FFFFFF"/>
                </a:solidFill>
                <a:sym typeface="Cabin"/>
              </a:rPr>
              <a:t>- A </a:t>
            </a:r>
            <a:r>
              <a:rPr lang="en-US" sz="2000" u="none" strike="noStrike" cap="none" dirty="0" smtClean="0">
                <a:solidFill>
                  <a:srgbClr val="FFFFFF"/>
                </a:solidFill>
                <a:sym typeface="Cabin"/>
              </a:rPr>
              <a:t>function within</a:t>
            </a:r>
            <a:r>
              <a:rPr lang="en" sz="2000" u="none" strike="noStrike" cap="none" dirty="0" smtClean="0">
                <a:solidFill>
                  <a:srgbClr val="FFFFFF"/>
                </a:solidFill>
                <a:sym typeface="Cabin"/>
              </a:rPr>
              <a:t> a class</a:t>
            </a:r>
            <a:endParaRPr lang="en-US" sz="2000" u="none" strike="noStrike" cap="none" dirty="0" smtClean="0">
              <a:solidFill>
                <a:srgbClr val="FFFFFF"/>
              </a:solidFill>
              <a:sym typeface="Cabin"/>
            </a:endParaRPr>
          </a:p>
          <a:p>
            <a:pPr marL="488950" indent="-457200">
              <a:spcBef>
                <a:spcPts val="1400"/>
              </a:spcBef>
              <a:buSzPct val="100000"/>
            </a:pPr>
            <a:r>
              <a:rPr lang="en" sz="2000" u="none" strike="noStrike" cap="none" dirty="0" smtClean="0">
                <a:solidFill>
                  <a:srgbClr val="FF9300"/>
                </a:solidFill>
                <a:sym typeface="Cabin"/>
              </a:rPr>
              <a:t>Object </a:t>
            </a:r>
            <a:r>
              <a:rPr lang="en" sz="2000" u="none" strike="noStrike" cap="none" dirty="0" smtClean="0">
                <a:solidFill>
                  <a:srgbClr val="FFFFFF"/>
                </a:solidFill>
                <a:sym typeface="Cabin"/>
              </a:rPr>
              <a:t>- A particular instance of a class</a:t>
            </a:r>
            <a:endParaRPr lang="en-US" sz="2000" u="none" strike="noStrike" cap="none" dirty="0" smtClean="0">
              <a:solidFill>
                <a:srgbClr val="FFFFFF"/>
              </a:solidFill>
              <a:sym typeface="Cabin"/>
            </a:endParaRPr>
          </a:p>
          <a:p>
            <a:pPr marL="488950" indent="-457200">
              <a:spcBef>
                <a:spcPts val="1400"/>
              </a:spcBef>
              <a:buSzPct val="100000"/>
            </a:pPr>
            <a:r>
              <a:rPr lang="en" sz="2000" u="none" strike="noStrike" cap="none" dirty="0" smtClean="0">
                <a:solidFill>
                  <a:srgbClr val="FF9300"/>
                </a:solidFill>
                <a:sym typeface="Cabin"/>
              </a:rPr>
              <a:t>Constructor</a:t>
            </a:r>
            <a:r>
              <a:rPr lang="en" sz="2000" u="none" strike="noStrike" cap="none" dirty="0" smtClean="0">
                <a:solidFill>
                  <a:srgbClr val="FFFFFF"/>
                </a:solidFill>
                <a:sym typeface="Cabin"/>
              </a:rPr>
              <a:t> – </a:t>
            </a:r>
            <a:r>
              <a:rPr lang="en-US" sz="2000" u="none" strike="noStrike" cap="none" dirty="0" smtClean="0">
                <a:solidFill>
                  <a:srgbClr val="FFFFFF"/>
                </a:solidFill>
                <a:sym typeface="Cabin"/>
              </a:rPr>
              <a:t>Code that runs </a:t>
            </a:r>
            <a:r>
              <a:rPr lang="en" sz="2000" u="none" strike="noStrike" cap="none" dirty="0" smtClean="0">
                <a:solidFill>
                  <a:srgbClr val="FFFFFF"/>
                </a:solidFill>
                <a:sym typeface="Cabin"/>
              </a:rPr>
              <a:t>when </a:t>
            </a:r>
            <a:r>
              <a:rPr lang="en-US" sz="2000" u="none" strike="noStrike" cap="none" dirty="0" smtClean="0">
                <a:solidFill>
                  <a:srgbClr val="FFFFFF"/>
                </a:solidFill>
                <a:sym typeface="Cabin"/>
              </a:rPr>
              <a:t>an </a:t>
            </a:r>
            <a:r>
              <a:rPr lang="en" sz="2000" u="none" strike="noStrike" cap="none" dirty="0" smtClean="0">
                <a:solidFill>
                  <a:srgbClr val="FFFFFF"/>
                </a:solidFill>
                <a:sym typeface="Cabin"/>
              </a:rPr>
              <a:t>object is created</a:t>
            </a:r>
            <a:endParaRPr lang="en-US" sz="2000" u="none" strike="noStrike" cap="none" dirty="0" smtClean="0">
              <a:solidFill>
                <a:srgbClr val="FFFFFF"/>
              </a:solidFill>
              <a:sym typeface="Cabin"/>
            </a:endParaRPr>
          </a:p>
          <a:p>
            <a:pPr marL="488950" indent="-457200">
              <a:spcBef>
                <a:spcPts val="1400"/>
              </a:spcBef>
              <a:buSzPct val="100000"/>
            </a:pPr>
            <a:r>
              <a:rPr lang="en" sz="2000" u="none" strike="noStrike" cap="none" dirty="0" smtClean="0">
                <a:solidFill>
                  <a:srgbClr val="FF9300"/>
                </a:solidFill>
                <a:sym typeface="Cabin"/>
              </a:rPr>
              <a:t>Inheritance</a:t>
            </a:r>
            <a:r>
              <a:rPr lang="en" sz="2000" u="none" strike="noStrike" cap="none" dirty="0" smtClean="0">
                <a:solidFill>
                  <a:srgbClr val="FFFFFF"/>
                </a:solidFill>
                <a:sym typeface="Cabin"/>
              </a:rPr>
              <a:t> - </a:t>
            </a:r>
            <a:r>
              <a:rPr lang="en-US" sz="2000" u="none" strike="noStrike" cap="none" dirty="0" smtClean="0">
                <a:solidFill>
                  <a:srgbClr val="FFFFFF"/>
                </a:solidFill>
                <a:sym typeface="Cabin"/>
              </a:rPr>
              <a:t>T</a:t>
            </a:r>
            <a:r>
              <a:rPr lang="en" sz="2000" u="none" strike="noStrike" cap="none" dirty="0" smtClean="0">
                <a:solidFill>
                  <a:srgbClr val="FFFFFF"/>
                </a:solidFill>
                <a:sym typeface="Cabin"/>
              </a:rPr>
              <a:t>he ability to </a:t>
            </a:r>
            <a:r>
              <a:rPr lang="en-US" sz="2000" u="none" strike="noStrike" cap="none" dirty="0" smtClean="0">
                <a:solidFill>
                  <a:srgbClr val="FFFFFF"/>
                </a:solidFill>
                <a:sym typeface="Cabin"/>
              </a:rPr>
              <a:t>extend </a:t>
            </a:r>
            <a:r>
              <a:rPr lang="en" sz="2000" u="none" strike="noStrike" cap="none" dirty="0" smtClean="0">
                <a:solidFill>
                  <a:srgbClr val="FFFFFF"/>
                </a:solidFill>
                <a:sym typeface="Cabin"/>
              </a:rPr>
              <a:t>a class to make a new class.</a:t>
            </a:r>
            <a:endParaRPr lang="en" sz="2000" u="none" strike="noStrike" cap="none" dirty="0">
              <a:solidFill>
                <a:srgbClr val="FFFFFF"/>
              </a:solidFill>
              <a:sym typeface="Cabin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521260"/>
            <a:ext cx="2831128" cy="1886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Shape 55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15775" tIns="15775" rIns="15775" bIns="157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25000"/>
              <a:buFont typeface="Cabin"/>
              <a:buNone/>
            </a:pPr>
            <a:r>
              <a:rPr lang="en" sz="4600" u="none" strike="noStrike" cap="none">
                <a:solidFill>
                  <a:srgbClr val="FFD966"/>
                </a:solidFill>
                <a:sym typeface="Cabin"/>
              </a:rPr>
              <a:t>Summary</a:t>
            </a:r>
          </a:p>
        </p:txBody>
      </p:sp>
      <p:sp>
        <p:nvSpPr>
          <p:cNvPr id="552" name="Shape 552"/>
          <p:cNvSpPr txBox="1">
            <a:spLocks noGrp="1"/>
          </p:cNvSpPr>
          <p:nvPr>
            <p:ph type="body" idx="1"/>
          </p:nvPr>
        </p:nvSpPr>
        <p:spPr>
          <a:xfrm>
            <a:off x="650081" y="1464470"/>
            <a:ext cx="7836750" cy="2482380"/>
          </a:xfrm>
          <a:prstGeom prst="rect">
            <a:avLst/>
          </a:prstGeom>
          <a:noFill/>
          <a:ln>
            <a:noFill/>
          </a:ln>
        </p:spPr>
        <p:txBody>
          <a:bodyPr lIns="15775" tIns="15775" rIns="15775" bIns="15775" anchor="ctr" anchorCtr="0">
            <a:noAutofit/>
          </a:bodyPr>
          <a:lstStyle/>
          <a:p>
            <a:pPr marL="457200" marR="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Cabin"/>
            </a:pPr>
            <a:r>
              <a:rPr lang="en" sz="2200" u="none" strike="noStrike" cap="none">
                <a:solidFill>
                  <a:srgbClr val="FFFFFF"/>
                </a:solidFill>
                <a:sym typeface="Cabin"/>
              </a:rPr>
              <a:t>Object Oriented programming is a very structured approach to code reuse</a:t>
            </a:r>
          </a:p>
          <a:p>
            <a:pPr marL="457200" marR="0" lvl="0" indent="-368300" algn="l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Cabin"/>
            </a:pPr>
            <a:r>
              <a:rPr lang="en" sz="2200" u="none" strike="noStrike" cap="none">
                <a:solidFill>
                  <a:srgbClr val="FFFFFF"/>
                </a:solidFill>
                <a:sym typeface="Cabin"/>
              </a:rPr>
              <a:t>We can group data and functionality together and create many independent instances of a class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Shape 557"/>
          <p:cNvSpPr txBox="1">
            <a:spLocks noGrp="1"/>
          </p:cNvSpPr>
          <p:nvPr>
            <p:ph type="title" idx="4294967295"/>
          </p:nvPr>
        </p:nvSpPr>
        <p:spPr>
          <a:xfrm>
            <a:off x="822768" y="619322"/>
            <a:ext cx="6994681" cy="476212"/>
          </a:xfrm>
          <a:prstGeom prst="rect">
            <a:avLst/>
          </a:prstGeom>
          <a:noFill/>
          <a:ln>
            <a:noFill/>
          </a:ln>
        </p:spPr>
        <p:txBody>
          <a:bodyPr lIns="51700" tIns="51700" rIns="51700" bIns="51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Cabin"/>
              <a:buNone/>
            </a:pPr>
            <a:r>
              <a:rPr lang="en" sz="2000" u="none" strike="noStrike" cap="none">
                <a:solidFill>
                  <a:srgbClr val="FFFF00"/>
                </a:solidFill>
                <a:sym typeface="Cabin"/>
              </a:rPr>
              <a:t>Acknowledgements / Contributions</a:t>
            </a:r>
          </a:p>
        </p:txBody>
      </p:sp>
      <p:sp>
        <p:nvSpPr>
          <p:cNvPr id="558" name="Shape 558"/>
          <p:cNvSpPr txBox="1"/>
          <p:nvPr/>
        </p:nvSpPr>
        <p:spPr>
          <a:xfrm>
            <a:off x="678431" y="1220563"/>
            <a:ext cx="3823705" cy="3240598"/>
          </a:xfrm>
          <a:prstGeom prst="rect">
            <a:avLst/>
          </a:prstGeom>
          <a:noFill/>
          <a:ln>
            <a:noFill/>
          </a:ln>
        </p:spPr>
        <p:txBody>
          <a:bodyPr lIns="51700" tIns="51700" rIns="51700" bIns="51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1000" u="none" strike="noStrike" cap="none" dirty="0" err="1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Thes</a:t>
            </a:r>
            <a:r>
              <a:rPr lang="en" sz="1000" u="none" strike="noStrike" cap="none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slide are Copyright 2010-  Charles R. Severance (</a:t>
            </a:r>
            <a:r>
              <a:rPr lang="en" sz="1000" u="sng" strike="noStrike" cap="none" dirty="0" err="1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www.dr-chuck.com</a:t>
            </a:r>
            <a:r>
              <a:rPr lang="en" sz="1000" u="none" strike="noStrike" cap="none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) of the University of Michigan School of Information </a:t>
            </a:r>
            <a:r>
              <a:rPr lang="en" sz="1000" u="none" strike="noStrike" cap="none" dirty="0" smtClean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and </a:t>
            </a:r>
            <a:r>
              <a:rPr lang="en" sz="1000" u="none" strike="noStrike" cap="none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made available under a Creative Commons Attribution 4.0 License.  Please maintain this last slide in all copies of the document to comply with the attribution requirements of the license.  If you make a change, feel free to add your name and organization to the list of contributors on this page as you republish the materials.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bin"/>
              <a:buNone/>
            </a:pPr>
            <a:endParaRPr sz="1000" u="none" strike="noStrike" cap="none" dirty="0">
              <a:solidFill>
                <a:srgbClr val="FFFFFF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1000" u="none" strike="noStrike" cap="none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Initial Development: Charles Severance, University of Michigan School of Information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bin"/>
              <a:buNone/>
            </a:pPr>
            <a:endParaRPr sz="1000" u="none" strike="noStrike" cap="none" dirty="0">
              <a:solidFill>
                <a:srgbClr val="FFFFFF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1000" u="none" strike="noStrike" cap="none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… Insert new Contributors here</a:t>
            </a:r>
          </a:p>
        </p:txBody>
      </p:sp>
      <p:pic>
        <p:nvPicPr>
          <p:cNvPr id="559" name="Shape 55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6318" y="519083"/>
            <a:ext cx="576450" cy="576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0" name="Shape 56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17449" y="619321"/>
            <a:ext cx="1107336" cy="375974"/>
          </a:xfrm>
          <a:prstGeom prst="rect">
            <a:avLst/>
          </a:prstGeom>
          <a:noFill/>
          <a:ln>
            <a:noFill/>
          </a:ln>
        </p:spPr>
      </p:pic>
      <p:sp>
        <p:nvSpPr>
          <p:cNvPr id="561" name="Shape 561"/>
          <p:cNvSpPr txBox="1"/>
          <p:nvPr/>
        </p:nvSpPr>
        <p:spPr>
          <a:xfrm>
            <a:off x="4896225" y="1293955"/>
            <a:ext cx="3823705" cy="3167206"/>
          </a:xfrm>
          <a:prstGeom prst="rect">
            <a:avLst/>
          </a:prstGeom>
          <a:noFill/>
          <a:ln>
            <a:noFill/>
          </a:ln>
        </p:spPr>
        <p:txBody>
          <a:bodyPr lIns="51700" tIns="51700" rIns="51700" bIns="51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1000" u="none" strike="noStrike" cap="none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>
          <a:xfrm>
            <a:off x="849313" y="480290"/>
            <a:ext cx="7445375" cy="535709"/>
          </a:xfrm>
        </p:spPr>
        <p:txBody>
          <a:bodyPr/>
          <a:lstStyle/>
          <a:p>
            <a:r>
              <a:rPr lang="en-US" altLang="en-US" sz="2800" dirty="0">
                <a:solidFill>
                  <a:srgbClr val="00FF00"/>
                </a:solidFill>
              </a:rPr>
              <a:t>Additional Source Information</a:t>
            </a:r>
          </a:p>
        </p:txBody>
      </p:sp>
      <p:sp>
        <p:nvSpPr>
          <p:cNvPr id="25602" name="Content Placeholder 2"/>
          <p:cNvSpPr>
            <a:spLocks noGrp="1"/>
          </p:cNvSpPr>
          <p:nvPr>
            <p:ph idx="1"/>
          </p:nvPr>
        </p:nvSpPr>
        <p:spPr>
          <a:xfrm>
            <a:off x="849313" y="1123950"/>
            <a:ext cx="7445375" cy="3348038"/>
          </a:xfrm>
        </p:spPr>
        <p:txBody>
          <a:bodyPr anchor="t"/>
          <a:lstStyle/>
          <a:p>
            <a:pPr algn="l">
              <a:buFontTx/>
              <a:buChar char="•"/>
            </a:pPr>
            <a:r>
              <a:rPr lang="en-US" altLang="en-US" sz="1100" dirty="0">
                <a:solidFill>
                  <a:schemeClr val="bg1"/>
                </a:solidFill>
              </a:rPr>
              <a:t>Snowman Cookie Cutter" by </a:t>
            </a:r>
            <a:r>
              <a:rPr lang="en-US" altLang="en-US" sz="1100" dirty="0" err="1">
                <a:solidFill>
                  <a:schemeClr val="bg1"/>
                </a:solidFill>
              </a:rPr>
              <a:t>Didriks</a:t>
            </a:r>
            <a:r>
              <a:rPr lang="en-US" altLang="en-US" sz="1100" dirty="0">
                <a:solidFill>
                  <a:schemeClr val="bg1"/>
                </a:solidFill>
              </a:rPr>
              <a:t> is licensed under CC </a:t>
            </a:r>
            <a:r>
              <a:rPr lang="en-US" altLang="en-US" sz="1100" dirty="0"/>
              <a:t>BY</a:t>
            </a:r>
            <a:br>
              <a:rPr lang="en-US" altLang="en-US" sz="1100" dirty="0"/>
            </a:br>
            <a:r>
              <a:rPr lang="en-US" altLang="en-US" sz="1100" dirty="0">
                <a:hlinkClick r:id="rId2"/>
              </a:rPr>
              <a:t>https://www.flickr.com/photos/dinnerseries/23570475099</a:t>
            </a:r>
            <a:endParaRPr lang="en-US" altLang="en-US" sz="1100" dirty="0"/>
          </a:p>
          <a:p>
            <a:pPr algn="l">
              <a:buFontTx/>
              <a:buChar char="•"/>
            </a:pPr>
            <a:r>
              <a:rPr lang="en-US" altLang="en-US" sz="1100" dirty="0">
                <a:solidFill>
                  <a:schemeClr val="bg1"/>
                </a:solidFill>
              </a:rPr>
              <a:t>Photo from the television program </a:t>
            </a:r>
            <a:r>
              <a:rPr lang="en-US" altLang="en-US" sz="1100" i="1" dirty="0">
                <a:solidFill>
                  <a:schemeClr val="bg1"/>
                </a:solidFill>
              </a:rPr>
              <a:t>Lassie</a:t>
            </a:r>
            <a:r>
              <a:rPr lang="en-US" altLang="en-US" sz="1100" dirty="0">
                <a:solidFill>
                  <a:schemeClr val="bg1"/>
                </a:solidFill>
              </a:rPr>
              <a:t>. Lassie watches as Jeff (Tommy </a:t>
            </a:r>
            <a:r>
              <a:rPr lang="en-US" altLang="en-US" sz="1100" dirty="0" err="1">
                <a:solidFill>
                  <a:schemeClr val="bg1"/>
                </a:solidFill>
              </a:rPr>
              <a:t>Rettig</a:t>
            </a:r>
            <a:r>
              <a:rPr lang="en-US" altLang="en-US" sz="1100" dirty="0">
                <a:solidFill>
                  <a:schemeClr val="bg1"/>
                </a:solidFill>
              </a:rPr>
              <a:t>) works on his bike is </a:t>
            </a:r>
            <a:r>
              <a:rPr lang="en-US" altLang="en-US" sz="1100" dirty="0"/>
              <a:t>Public Domain</a:t>
            </a:r>
            <a:br>
              <a:rPr lang="en-US" altLang="en-US" sz="1100" dirty="0"/>
            </a:br>
            <a:r>
              <a:rPr lang="en-US" altLang="en-US" sz="1100" dirty="0">
                <a:hlinkClick r:id="rId3"/>
              </a:rPr>
              <a:t>https://en.wikipedia.org/wiki/Lassie#/media/File:Lassie_and_Tommy_Rettig_1956.JPG</a:t>
            </a:r>
            <a:endParaRPr lang="en-US" altLang="en-US" sz="1100" dirty="0"/>
          </a:p>
          <a:p>
            <a:pPr algn="l">
              <a:buFontTx/>
              <a:buChar char="•"/>
            </a:pPr>
            <a:endParaRPr lang="en-US" altLang="en-US" sz="1100" dirty="0"/>
          </a:p>
        </p:txBody>
      </p:sp>
    </p:spTree>
    <p:extLst>
      <p:ext uri="{BB962C8B-B14F-4D97-AF65-F5344CB8AC3E}">
        <p14:creationId xmlns:p14="http://schemas.microsoft.com/office/powerpoint/2010/main" val="730084390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21050" tIns="21050" rIns="21050" bIns="2105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25000"/>
              <a:buFont typeface="Cabin"/>
              <a:buNone/>
            </a:pPr>
            <a:r>
              <a:rPr lang="en-US" sz="4700" u="none" strike="noStrike" cap="none" dirty="0" smtClean="0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Lets Start with Programs</a:t>
            </a:r>
            <a:endParaRPr lang="en" sz="4700" u="none" strike="noStrike" cap="none" dirty="0">
              <a:solidFill>
                <a:srgbClr val="FFD966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Shape 481"/>
          <p:cNvSpPr txBox="1"/>
          <p:nvPr/>
        </p:nvSpPr>
        <p:spPr>
          <a:xfrm>
            <a:off x="675899" y="2053215"/>
            <a:ext cx="3842943" cy="100018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>
              <a:buClr>
                <a:srgbClr val="00FF00"/>
              </a:buClr>
              <a:buSzPct val="25000"/>
            </a:pPr>
            <a:r>
              <a:rPr lang="en-US" sz="1575" dirty="0" err="1">
                <a:solidFill>
                  <a:srgbClr val="00FF00"/>
                </a:solidFill>
                <a:latin typeface="Courier"/>
                <a:ea typeface="Courier New"/>
                <a:cs typeface="Courier"/>
                <a:sym typeface="Courier New"/>
              </a:rPr>
              <a:t>inp</a:t>
            </a:r>
            <a:r>
              <a:rPr lang="en-US" sz="1575" dirty="0">
                <a:solidFill>
                  <a:schemeClr val="lt1"/>
                </a:solidFill>
                <a:latin typeface="Courier"/>
                <a:ea typeface="Courier New"/>
                <a:cs typeface="Courier"/>
                <a:sym typeface="Courier New"/>
              </a:rPr>
              <a:t> = </a:t>
            </a:r>
            <a:r>
              <a:rPr lang="en-US" sz="1575" dirty="0">
                <a:solidFill>
                  <a:srgbClr val="FFFF00"/>
                </a:solidFill>
                <a:latin typeface="Courier"/>
                <a:ea typeface="Courier New"/>
                <a:cs typeface="Courier"/>
                <a:sym typeface="Courier New"/>
              </a:rPr>
              <a:t>input(</a:t>
            </a:r>
            <a:r>
              <a:rPr lang="en-US" sz="1575" dirty="0">
                <a:solidFill>
                  <a:schemeClr val="lt1"/>
                </a:solidFill>
                <a:latin typeface="Courier"/>
                <a:ea typeface="Courier New"/>
                <a:cs typeface="Courier"/>
                <a:sym typeface="Courier New"/>
              </a:rPr>
              <a:t>'Europe floor?'</a:t>
            </a:r>
            <a:r>
              <a:rPr lang="en-US" sz="1575" dirty="0">
                <a:solidFill>
                  <a:srgbClr val="FFFF00"/>
                </a:solidFill>
                <a:latin typeface="Courier"/>
                <a:ea typeface="Courier New"/>
                <a:cs typeface="Courier"/>
                <a:sym typeface="Courier New"/>
              </a:rPr>
              <a:t>)</a:t>
            </a:r>
          </a:p>
          <a:p>
            <a:pPr>
              <a:buClr>
                <a:srgbClr val="00FF00"/>
              </a:buClr>
              <a:buSzPct val="25000"/>
            </a:pPr>
            <a:r>
              <a:rPr lang="en-US" sz="1575" dirty="0" err="1">
                <a:solidFill>
                  <a:srgbClr val="00FF00"/>
                </a:solidFill>
                <a:latin typeface="Courier"/>
                <a:ea typeface="Courier New"/>
                <a:cs typeface="Courier"/>
                <a:sym typeface="Courier New"/>
              </a:rPr>
              <a:t>usf</a:t>
            </a:r>
            <a:r>
              <a:rPr lang="en-US" sz="1575" dirty="0">
                <a:solidFill>
                  <a:schemeClr val="lt1"/>
                </a:solidFill>
                <a:latin typeface="Courier"/>
                <a:ea typeface="Courier New"/>
                <a:cs typeface="Courier"/>
                <a:sym typeface="Courier New"/>
              </a:rPr>
              <a:t> = </a:t>
            </a:r>
            <a:r>
              <a:rPr lang="en-US" sz="1575" dirty="0" err="1">
                <a:solidFill>
                  <a:srgbClr val="FFFF00"/>
                </a:solidFill>
                <a:latin typeface="Courier"/>
                <a:ea typeface="Courier New"/>
                <a:cs typeface="Courier"/>
                <a:sym typeface="Courier New"/>
              </a:rPr>
              <a:t>int</a:t>
            </a:r>
            <a:r>
              <a:rPr lang="en-US" sz="1575" dirty="0">
                <a:solidFill>
                  <a:srgbClr val="FFFF00"/>
                </a:solidFill>
                <a:latin typeface="Courier"/>
                <a:ea typeface="Courier New"/>
                <a:cs typeface="Courier"/>
                <a:sym typeface="Courier New"/>
              </a:rPr>
              <a:t>(</a:t>
            </a:r>
            <a:r>
              <a:rPr lang="en-US" sz="1575" dirty="0" err="1">
                <a:solidFill>
                  <a:srgbClr val="00FF00"/>
                </a:solidFill>
                <a:latin typeface="Courier"/>
                <a:ea typeface="Courier New"/>
                <a:cs typeface="Courier"/>
                <a:sym typeface="Courier New"/>
              </a:rPr>
              <a:t>inp</a:t>
            </a:r>
            <a:r>
              <a:rPr lang="en-US" sz="1575" dirty="0">
                <a:solidFill>
                  <a:srgbClr val="FFFF00"/>
                </a:solidFill>
                <a:latin typeface="Courier"/>
                <a:ea typeface="Courier New"/>
                <a:cs typeface="Courier"/>
                <a:sym typeface="Courier New"/>
              </a:rPr>
              <a:t>)</a:t>
            </a:r>
            <a:r>
              <a:rPr lang="en-US" sz="1575" dirty="0">
                <a:solidFill>
                  <a:schemeClr val="lt1"/>
                </a:solidFill>
                <a:latin typeface="Courier"/>
                <a:ea typeface="Courier New"/>
                <a:cs typeface="Courier"/>
                <a:sym typeface="Courier New"/>
              </a:rPr>
              <a:t> </a:t>
            </a:r>
            <a:r>
              <a:rPr lang="en-US" sz="1575" dirty="0">
                <a:solidFill>
                  <a:srgbClr val="00FFFF"/>
                </a:solidFill>
                <a:latin typeface="Courier"/>
                <a:ea typeface="Courier New"/>
                <a:cs typeface="Courier"/>
                <a:sym typeface="Courier New"/>
              </a:rPr>
              <a:t>+</a:t>
            </a:r>
            <a:r>
              <a:rPr lang="en-US" sz="1575" dirty="0">
                <a:solidFill>
                  <a:schemeClr val="lt1"/>
                </a:solidFill>
                <a:latin typeface="Courier"/>
                <a:ea typeface="Courier New"/>
                <a:cs typeface="Courier"/>
                <a:sym typeface="Courier New"/>
              </a:rPr>
              <a:t> 1</a:t>
            </a:r>
          </a:p>
          <a:p>
            <a:pPr>
              <a:buClr>
                <a:srgbClr val="FFFF00"/>
              </a:buClr>
              <a:buSzPct val="25000"/>
            </a:pPr>
            <a:r>
              <a:rPr lang="en-US" sz="1575" dirty="0">
                <a:solidFill>
                  <a:srgbClr val="FFFF00"/>
                </a:solidFill>
                <a:latin typeface="Courier"/>
                <a:ea typeface="Courier New"/>
                <a:cs typeface="Courier"/>
                <a:sym typeface="Courier New"/>
              </a:rPr>
              <a:t>print(</a:t>
            </a:r>
            <a:r>
              <a:rPr lang="en-US" sz="1575" dirty="0">
                <a:solidFill>
                  <a:schemeClr val="lt1"/>
                </a:solidFill>
                <a:latin typeface="Courier"/>
                <a:ea typeface="Courier New"/>
                <a:cs typeface="Courier"/>
                <a:sym typeface="Courier New"/>
              </a:rPr>
              <a:t>'US floor', </a:t>
            </a:r>
            <a:r>
              <a:rPr lang="en-US" sz="1575" dirty="0" err="1">
                <a:solidFill>
                  <a:srgbClr val="00FF00"/>
                </a:solidFill>
                <a:latin typeface="Courier"/>
                <a:ea typeface="Courier New"/>
                <a:cs typeface="Courier"/>
                <a:sym typeface="Courier New"/>
              </a:rPr>
              <a:t>usf</a:t>
            </a:r>
            <a:r>
              <a:rPr lang="en-US" sz="1575" dirty="0">
                <a:solidFill>
                  <a:srgbClr val="FFFF00"/>
                </a:solidFill>
                <a:latin typeface="Courier"/>
                <a:ea typeface="Courier New"/>
                <a:cs typeface="Courier"/>
                <a:sym typeface="Courier New"/>
              </a:rPr>
              <a:t>)</a:t>
            </a:r>
          </a:p>
        </p:txBody>
      </p:sp>
      <p:sp>
        <p:nvSpPr>
          <p:cNvPr id="482" name="Shape 482"/>
          <p:cNvSpPr txBox="1"/>
          <p:nvPr/>
        </p:nvSpPr>
        <p:spPr>
          <a:xfrm>
            <a:off x="5463088" y="1789762"/>
            <a:ext cx="2570569" cy="6857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>
              <a:buClr>
                <a:schemeClr val="lt1"/>
              </a:buClr>
              <a:buSzPct val="25000"/>
            </a:pPr>
            <a:r>
              <a:rPr lang="en-US" sz="2138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Europe floor? </a:t>
            </a:r>
            <a:r>
              <a:rPr lang="en-US" sz="2138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0</a:t>
            </a:r>
          </a:p>
          <a:p>
            <a:pPr>
              <a:buClr>
                <a:schemeClr val="lt1"/>
              </a:buClr>
              <a:buSzPct val="25000"/>
            </a:pPr>
            <a:r>
              <a:rPr lang="en-US" sz="2138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US floor 1</a:t>
            </a:r>
          </a:p>
        </p:txBody>
      </p:sp>
      <p:pic>
        <p:nvPicPr>
          <p:cNvPr id="483" name="Shape 48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5899" y="671512"/>
            <a:ext cx="1785881" cy="119306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Shape 178"/>
          <p:cNvSpPr/>
          <p:nvPr/>
        </p:nvSpPr>
        <p:spPr>
          <a:xfrm>
            <a:off x="4631871" y="3860074"/>
            <a:ext cx="1366157" cy="612321"/>
          </a:xfrm>
          <a:prstGeom prst="rect">
            <a:avLst/>
          </a:prstGeom>
          <a:solidFill>
            <a:srgbClr val="FF40FF"/>
          </a:solidFill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bin"/>
              <a:buNone/>
            </a:pPr>
            <a:r>
              <a:rPr lang="en" sz="2600" u="none" strike="noStrike" cap="none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Process</a:t>
            </a:r>
          </a:p>
        </p:txBody>
      </p:sp>
      <p:sp>
        <p:nvSpPr>
          <p:cNvPr id="8" name="Shape 179"/>
          <p:cNvSpPr/>
          <p:nvPr/>
        </p:nvSpPr>
        <p:spPr>
          <a:xfrm>
            <a:off x="2536371" y="3860074"/>
            <a:ext cx="1366157" cy="612321"/>
          </a:xfrm>
          <a:prstGeom prst="rect">
            <a:avLst/>
          </a:prstGeom>
          <a:solidFill>
            <a:srgbClr val="00F900"/>
          </a:solidFill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bin"/>
              <a:buNone/>
            </a:pPr>
            <a:r>
              <a:rPr lang="en" sz="2600" u="none" strike="noStrike" cap="none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Input</a:t>
            </a:r>
          </a:p>
        </p:txBody>
      </p:sp>
      <p:sp>
        <p:nvSpPr>
          <p:cNvPr id="9" name="Shape 180"/>
          <p:cNvSpPr/>
          <p:nvPr/>
        </p:nvSpPr>
        <p:spPr>
          <a:xfrm>
            <a:off x="6667500" y="3860074"/>
            <a:ext cx="1366157" cy="612321"/>
          </a:xfrm>
          <a:prstGeom prst="rect">
            <a:avLst/>
          </a:prstGeom>
          <a:solidFill>
            <a:srgbClr val="FF9300"/>
          </a:solidFill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bin"/>
              <a:buNone/>
            </a:pPr>
            <a:r>
              <a:rPr lang="en" sz="2600" u="none" strike="noStrike" cap="none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Output</a:t>
            </a:r>
          </a:p>
        </p:txBody>
      </p:sp>
      <p:cxnSp>
        <p:nvCxnSpPr>
          <p:cNvPr id="10" name="Shape 181"/>
          <p:cNvCxnSpPr/>
          <p:nvPr/>
        </p:nvCxnSpPr>
        <p:spPr>
          <a:xfrm rot="10800000">
            <a:off x="3917973" y="4158933"/>
            <a:ext cx="691243" cy="10498"/>
          </a:xfrm>
          <a:prstGeom prst="straightConnector1">
            <a:avLst/>
          </a:prstGeom>
          <a:noFill/>
          <a:ln w="50800" cap="flat" cmpd="sng">
            <a:solidFill>
              <a:srgbClr val="FFFB00"/>
            </a:solidFill>
            <a:prstDash val="solid"/>
            <a:miter/>
            <a:headEnd type="triangle" w="lg" len="lg"/>
            <a:tailEnd type="none" w="med" len="med"/>
          </a:ln>
        </p:spPr>
      </p:cxnSp>
      <p:cxnSp>
        <p:nvCxnSpPr>
          <p:cNvPr id="11" name="Shape 182"/>
          <p:cNvCxnSpPr/>
          <p:nvPr/>
        </p:nvCxnSpPr>
        <p:spPr>
          <a:xfrm rot="10800000">
            <a:off x="5982516" y="4158933"/>
            <a:ext cx="691243" cy="10498"/>
          </a:xfrm>
          <a:prstGeom prst="straightConnector1">
            <a:avLst/>
          </a:prstGeom>
          <a:noFill/>
          <a:ln w="50800" cap="flat" cmpd="sng">
            <a:solidFill>
              <a:srgbClr val="FFFB00"/>
            </a:solidFill>
            <a:prstDash val="solid"/>
            <a:miter/>
            <a:headEnd type="triangle" w="lg" len="lg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1375766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25000"/>
              <a:buFont typeface="Cabin"/>
              <a:buNone/>
            </a:pPr>
            <a:r>
              <a:rPr lang="en" sz="4700" u="none" strike="noStrike" cap="none">
                <a:solidFill>
                  <a:srgbClr val="FFD966"/>
                </a:solidFill>
                <a:sym typeface="Cabin"/>
              </a:rPr>
              <a:t>Object Oriented</a:t>
            </a:r>
          </a:p>
        </p:txBody>
      </p:sp>
      <p:sp>
        <p:nvSpPr>
          <p:cNvPr id="190" name="Shape 190"/>
          <p:cNvSpPr txBox="1">
            <a:spLocks noGrp="1"/>
          </p:cNvSpPr>
          <p:nvPr>
            <p:ph type="body" idx="1"/>
          </p:nvPr>
        </p:nvSpPr>
        <p:spPr>
          <a:xfrm>
            <a:off x="650081" y="1569438"/>
            <a:ext cx="7836750" cy="3207599"/>
          </a:xfrm>
          <a:prstGeom prst="rect">
            <a:avLst/>
          </a:prstGeom>
          <a:noFill/>
          <a:ln>
            <a:noFill/>
          </a:ln>
        </p:spPr>
        <p:txBody>
          <a:bodyPr lIns="21050" tIns="21050" rIns="21050" bIns="21050" anchor="t" anchorCtr="0">
            <a:noAutofit/>
          </a:bodyPr>
          <a:lstStyle/>
          <a:p>
            <a:pPr marL="6477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73913"/>
              <a:buFont typeface="Cabin"/>
              <a:buChar char="•"/>
            </a:pPr>
            <a:r>
              <a:rPr lang="en" sz="2300" u="none" strike="noStrike" cap="none" dirty="0">
                <a:solidFill>
                  <a:srgbClr val="FFFFFF"/>
                </a:solidFill>
                <a:sym typeface="Cabin"/>
              </a:rPr>
              <a:t>A program is made up of many cooperating objects</a:t>
            </a:r>
          </a:p>
          <a:p>
            <a:pPr marL="647700" marR="0" lvl="0" indent="-33020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FFFFFF"/>
              </a:buClr>
              <a:buSzPct val="173913"/>
              <a:buFont typeface="Cabin"/>
              <a:buChar char="•"/>
            </a:pPr>
            <a:r>
              <a:rPr lang="en" sz="2300" u="none" strike="noStrike" cap="none" dirty="0">
                <a:solidFill>
                  <a:srgbClr val="FFFFFF"/>
                </a:solidFill>
                <a:sym typeface="Cabin"/>
              </a:rPr>
              <a:t>Instead of being the “whole program” - each object is a little “island” within the program and cooperatively working with other objects</a:t>
            </a:r>
          </a:p>
          <a:p>
            <a:pPr marL="647700" marR="0" lvl="0" indent="-33020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FFFFFF"/>
              </a:buClr>
              <a:buSzPct val="173913"/>
              <a:buFont typeface="Cabin"/>
              <a:buChar char="•"/>
            </a:pPr>
            <a:r>
              <a:rPr lang="en" sz="2300" u="none" strike="noStrike" cap="none" dirty="0">
                <a:solidFill>
                  <a:srgbClr val="FFFFFF"/>
                </a:solidFill>
                <a:sym typeface="Cabin"/>
              </a:rPr>
              <a:t>A program is made up of one or more objects working together - objects make use of each other’s capabilities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 txBox="1">
            <a:spLocks noGrp="1"/>
          </p:cNvSpPr>
          <p:nvPr>
            <p:ph type="title"/>
          </p:nvPr>
        </p:nvSpPr>
        <p:spPr>
          <a:xfrm>
            <a:off x="650081" y="428625"/>
            <a:ext cx="7473254" cy="1000069"/>
          </a:xfrm>
          <a:prstGeom prst="rect">
            <a:avLst/>
          </a:prstGeom>
          <a:noFill/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CBD23"/>
              </a:buClr>
              <a:buSzPct val="25000"/>
              <a:buFont typeface="Cabin"/>
              <a:buNone/>
            </a:pPr>
            <a:r>
              <a:rPr lang="en" sz="4700" u="none" strike="noStrike" cap="none">
                <a:solidFill>
                  <a:srgbClr val="FFD966"/>
                </a:solidFill>
                <a:sym typeface="Cabin"/>
              </a:rPr>
              <a:t>Object</a:t>
            </a:r>
          </a:p>
        </p:txBody>
      </p:sp>
      <p:sp>
        <p:nvSpPr>
          <p:cNvPr id="196" name="Shape 19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457200" marR="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Cabin"/>
            </a:pPr>
            <a:r>
              <a:rPr lang="en" sz="2200" u="none" strike="noStrike" cap="none" dirty="0">
                <a:solidFill>
                  <a:srgbClr val="00FA00"/>
                </a:solidFill>
                <a:sym typeface="Cabin"/>
              </a:rPr>
              <a:t>An Object is a bit of self-contained Code and Data</a:t>
            </a:r>
          </a:p>
          <a:p>
            <a:pPr marL="457200" marR="0" lvl="0" indent="-36830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Cabin"/>
            </a:pPr>
            <a:r>
              <a:rPr lang="en" sz="2200" u="none" strike="noStrike" cap="none" dirty="0">
                <a:solidFill>
                  <a:srgbClr val="FFFFFF"/>
                </a:solidFill>
                <a:sym typeface="Cabin"/>
              </a:rPr>
              <a:t>A key aspect of the Object approach is to break the problem into smaller understandable parts (divide and conquer)</a:t>
            </a:r>
          </a:p>
          <a:p>
            <a:pPr marL="457200" marR="0" lvl="0" indent="-36830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Cabin"/>
            </a:pPr>
            <a:r>
              <a:rPr lang="en" sz="2200" u="none" strike="noStrike" cap="none" dirty="0">
                <a:solidFill>
                  <a:srgbClr val="FFFFFF"/>
                </a:solidFill>
                <a:sym typeface="Cabin"/>
              </a:rPr>
              <a:t>Objects have boundaries that allow us to ignore un-needed detail</a:t>
            </a:r>
          </a:p>
          <a:p>
            <a:pPr marL="457200" marR="0" lvl="0" indent="-36830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Cabin"/>
            </a:pPr>
            <a:r>
              <a:rPr lang="en" sz="2200" u="none" strike="noStrike" cap="none" dirty="0">
                <a:solidFill>
                  <a:srgbClr val="FFFFFF"/>
                </a:solidFill>
                <a:sym typeface="Cabin"/>
              </a:rPr>
              <a:t>We have been using objects all along: String Objects, Integer Objects, Dictionary Objects, List Objects...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Shape 2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72342" y="411479"/>
            <a:ext cx="5513614" cy="3754771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Shape 212"/>
          <p:cNvSpPr/>
          <p:nvPr/>
        </p:nvSpPr>
        <p:spPr>
          <a:xfrm>
            <a:off x="3135085" y="1440179"/>
            <a:ext cx="1366157" cy="612321"/>
          </a:xfrm>
          <a:prstGeom prst="rect">
            <a:avLst/>
          </a:prstGeom>
          <a:solidFill>
            <a:srgbClr val="FF40FF"/>
          </a:solidFill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2600" u="none" strike="noStrike" cap="none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Object</a:t>
            </a:r>
          </a:p>
        </p:txBody>
      </p:sp>
      <p:sp>
        <p:nvSpPr>
          <p:cNvPr id="213" name="Shape 213"/>
          <p:cNvSpPr/>
          <p:nvPr/>
        </p:nvSpPr>
        <p:spPr>
          <a:xfrm>
            <a:off x="183885" y="715191"/>
            <a:ext cx="1366157" cy="612321"/>
          </a:xfrm>
          <a:prstGeom prst="rect">
            <a:avLst/>
          </a:prstGeom>
          <a:solidFill>
            <a:srgbClr val="00F900"/>
          </a:solidFill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bin"/>
              <a:buNone/>
            </a:pPr>
            <a:r>
              <a:rPr lang="en" sz="2600" u="none" strike="noStrike" cap="none" dirty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Input</a:t>
            </a:r>
          </a:p>
        </p:txBody>
      </p:sp>
      <p:sp>
        <p:nvSpPr>
          <p:cNvPr id="214" name="Shape 214"/>
          <p:cNvSpPr/>
          <p:nvPr/>
        </p:nvSpPr>
        <p:spPr>
          <a:xfrm>
            <a:off x="7554685" y="3913958"/>
            <a:ext cx="1366157" cy="612321"/>
          </a:xfrm>
          <a:prstGeom prst="rect">
            <a:avLst/>
          </a:prstGeom>
          <a:solidFill>
            <a:srgbClr val="FF9300"/>
          </a:solidFill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bin"/>
              <a:buNone/>
            </a:pPr>
            <a:r>
              <a:rPr lang="en" sz="2600" u="none" strike="noStrike" cap="none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Output</a:t>
            </a:r>
          </a:p>
        </p:txBody>
      </p:sp>
      <p:sp>
        <p:nvSpPr>
          <p:cNvPr id="215" name="Shape 215"/>
          <p:cNvSpPr/>
          <p:nvPr/>
        </p:nvSpPr>
        <p:spPr>
          <a:xfrm>
            <a:off x="2846614" y="2659924"/>
            <a:ext cx="1366157" cy="612321"/>
          </a:xfrm>
          <a:prstGeom prst="rect">
            <a:avLst/>
          </a:prstGeom>
          <a:solidFill>
            <a:srgbClr val="FF40FF"/>
          </a:solidFill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2600" u="none" strike="noStrike" cap="none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String</a:t>
            </a:r>
          </a:p>
        </p:txBody>
      </p:sp>
      <p:sp>
        <p:nvSpPr>
          <p:cNvPr id="216" name="Shape 216"/>
          <p:cNvSpPr/>
          <p:nvPr/>
        </p:nvSpPr>
        <p:spPr>
          <a:xfrm>
            <a:off x="5486400" y="2116182"/>
            <a:ext cx="1366157" cy="612321"/>
          </a:xfrm>
          <a:prstGeom prst="rect">
            <a:avLst/>
          </a:prstGeom>
          <a:solidFill>
            <a:srgbClr val="FF40FF"/>
          </a:solidFill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2600" u="none" strike="noStrike" cap="none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Object</a:t>
            </a:r>
          </a:p>
        </p:txBody>
      </p:sp>
      <p:sp>
        <p:nvSpPr>
          <p:cNvPr id="217" name="Shape 217"/>
          <p:cNvSpPr/>
          <p:nvPr/>
        </p:nvSpPr>
        <p:spPr>
          <a:xfrm>
            <a:off x="5099957" y="920931"/>
            <a:ext cx="1366157" cy="612321"/>
          </a:xfrm>
          <a:prstGeom prst="rect">
            <a:avLst/>
          </a:prstGeom>
          <a:solidFill>
            <a:srgbClr val="FF40FF"/>
          </a:solidFill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2300" u="none" strike="noStrike" cap="none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Dictionary</a:t>
            </a:r>
          </a:p>
        </p:txBody>
      </p:sp>
      <p:cxnSp>
        <p:nvCxnSpPr>
          <p:cNvPr id="218" name="Shape 218"/>
          <p:cNvCxnSpPr/>
          <p:nvPr/>
        </p:nvCxnSpPr>
        <p:spPr>
          <a:xfrm flipH="1">
            <a:off x="4516687" y="1159098"/>
            <a:ext cx="634861" cy="579941"/>
          </a:xfrm>
          <a:prstGeom prst="straightConnector1">
            <a:avLst/>
          </a:prstGeom>
          <a:noFill/>
          <a:ln w="38100" cap="flat" cmpd="sng">
            <a:solidFill>
              <a:srgbClr val="FF40FF"/>
            </a:solidFill>
            <a:prstDash val="solid"/>
            <a:miter/>
            <a:headEnd type="triangle" w="lg" len="lg"/>
            <a:tailEnd type="none" w="med" len="med"/>
          </a:ln>
        </p:spPr>
      </p:cxnSp>
      <p:cxnSp>
        <p:nvCxnSpPr>
          <p:cNvPr id="219" name="Shape 219"/>
          <p:cNvCxnSpPr/>
          <p:nvPr/>
        </p:nvCxnSpPr>
        <p:spPr>
          <a:xfrm rot="10800000" flipH="1">
            <a:off x="4486140" y="1535805"/>
            <a:ext cx="837127" cy="376707"/>
          </a:xfrm>
          <a:prstGeom prst="straightConnector1">
            <a:avLst/>
          </a:prstGeom>
          <a:noFill/>
          <a:ln w="38100" cap="flat" cmpd="sng">
            <a:solidFill>
              <a:srgbClr val="FF40FF"/>
            </a:solidFill>
            <a:prstDash val="solid"/>
            <a:miter/>
            <a:headEnd type="triangle" w="lg" len="lg"/>
            <a:tailEnd type="none" w="med" len="med"/>
          </a:ln>
        </p:spPr>
      </p:cxnSp>
      <p:cxnSp>
        <p:nvCxnSpPr>
          <p:cNvPr id="220" name="Shape 220"/>
          <p:cNvCxnSpPr/>
          <p:nvPr/>
        </p:nvCxnSpPr>
        <p:spPr>
          <a:xfrm rot="10800000" flipH="1">
            <a:off x="3670478" y="2067059"/>
            <a:ext cx="42930" cy="579549"/>
          </a:xfrm>
          <a:prstGeom prst="straightConnector1">
            <a:avLst/>
          </a:prstGeom>
          <a:noFill/>
          <a:ln w="38100" cap="flat" cmpd="sng">
            <a:solidFill>
              <a:srgbClr val="FF40FF"/>
            </a:solidFill>
            <a:prstDash val="solid"/>
            <a:miter/>
            <a:headEnd type="triangle" w="lg" len="lg"/>
            <a:tailEnd type="none" w="med" len="med"/>
          </a:ln>
        </p:spPr>
      </p:cxnSp>
      <p:cxnSp>
        <p:nvCxnSpPr>
          <p:cNvPr id="221" name="Shape 221"/>
          <p:cNvCxnSpPr/>
          <p:nvPr/>
        </p:nvCxnSpPr>
        <p:spPr>
          <a:xfrm rot="10800000">
            <a:off x="4443211" y="2018762"/>
            <a:ext cx="1062507" cy="309093"/>
          </a:xfrm>
          <a:prstGeom prst="straightConnector1">
            <a:avLst/>
          </a:prstGeom>
          <a:noFill/>
          <a:ln w="38100" cap="flat" cmpd="sng">
            <a:solidFill>
              <a:srgbClr val="FF40FF"/>
            </a:solidFill>
            <a:prstDash val="solid"/>
            <a:miter/>
            <a:headEnd type="triangle" w="lg" len="lg"/>
            <a:tailEnd type="none" w="med" len="med"/>
          </a:ln>
        </p:spPr>
      </p:cxnSp>
      <p:cxnSp>
        <p:nvCxnSpPr>
          <p:cNvPr id="222" name="Shape 222"/>
          <p:cNvCxnSpPr/>
          <p:nvPr/>
        </p:nvCxnSpPr>
        <p:spPr>
          <a:xfrm flipH="1">
            <a:off x="3831464" y="2086377"/>
            <a:ext cx="225380" cy="521595"/>
          </a:xfrm>
          <a:prstGeom prst="straightConnector1">
            <a:avLst/>
          </a:prstGeom>
          <a:noFill/>
          <a:ln w="38100" cap="flat" cmpd="sng">
            <a:solidFill>
              <a:srgbClr val="FF40FF"/>
            </a:solidFill>
            <a:prstDash val="solid"/>
            <a:miter/>
            <a:headEnd type="triangle" w="lg" len="lg"/>
            <a:tailEnd type="none" w="med" len="med"/>
          </a:ln>
        </p:spPr>
      </p:cxnSp>
      <p:cxnSp>
        <p:nvCxnSpPr>
          <p:cNvPr id="223" name="Shape 223"/>
          <p:cNvCxnSpPr/>
          <p:nvPr/>
        </p:nvCxnSpPr>
        <p:spPr>
          <a:xfrm rot="10800000">
            <a:off x="1695718" y="1081825"/>
            <a:ext cx="1352282" cy="453981"/>
          </a:xfrm>
          <a:prstGeom prst="straightConnector1">
            <a:avLst/>
          </a:prstGeom>
          <a:noFill/>
          <a:ln w="76200" cap="flat" cmpd="sng">
            <a:solidFill>
              <a:srgbClr val="00F900"/>
            </a:solidFill>
            <a:prstDash val="solid"/>
            <a:miter/>
            <a:headEnd type="triangle" w="lg" len="lg"/>
            <a:tailEnd type="none" w="med" len="med"/>
          </a:ln>
        </p:spPr>
      </p:cxnSp>
      <p:cxnSp>
        <p:nvCxnSpPr>
          <p:cNvPr id="224" name="Shape 224"/>
          <p:cNvCxnSpPr/>
          <p:nvPr/>
        </p:nvCxnSpPr>
        <p:spPr>
          <a:xfrm rot="10800000">
            <a:off x="6256986" y="2810814"/>
            <a:ext cx="1180564" cy="1265349"/>
          </a:xfrm>
          <a:prstGeom prst="straightConnector1">
            <a:avLst/>
          </a:prstGeom>
          <a:noFill/>
          <a:ln w="76200" cap="flat" cmpd="sng">
            <a:solidFill>
              <a:srgbClr val="FF9300"/>
            </a:solidFill>
            <a:prstDash val="solid"/>
            <a:miter/>
            <a:headEnd type="triangle" w="lg" len="lg"/>
            <a:tailEnd type="none" w="med" len="med"/>
          </a:ln>
        </p:spPr>
      </p:cxnSp>
      <p:sp>
        <p:nvSpPr>
          <p:cNvPr id="225" name="Shape 225"/>
          <p:cNvSpPr/>
          <p:nvPr/>
        </p:nvSpPr>
        <p:spPr>
          <a:xfrm>
            <a:off x="233776" y="3331028"/>
            <a:ext cx="1807029" cy="979714"/>
          </a:xfrm>
          <a:prstGeom prst="rect">
            <a:avLst/>
          </a:prstGeom>
          <a:noFill/>
          <a:ln>
            <a:noFill/>
          </a:ln>
        </p:spPr>
        <p:txBody>
          <a:bodyPr lIns="21050" tIns="21050" rIns="21050" bIns="21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" sz="2300" u="none" strike="noStrike" cap="none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Objects get created and used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itle &amp; Subtitle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397</TotalTime>
  <Words>2821</Words>
  <Application>Microsoft Macintosh PowerPoint</Application>
  <PresentationFormat>On-screen Show (16:9)</PresentationFormat>
  <Paragraphs>454</Paragraphs>
  <Slides>47</Slides>
  <Notes>45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6" baseType="lpstr">
      <vt:lpstr>Arial</vt:lpstr>
      <vt:lpstr>Arial Regular</vt:lpstr>
      <vt:lpstr>Cabin</vt:lpstr>
      <vt:lpstr>Courier</vt:lpstr>
      <vt:lpstr>Courier New</vt:lpstr>
      <vt:lpstr>Gill Sans</vt:lpstr>
      <vt:lpstr>Merriweather Sans</vt:lpstr>
      <vt:lpstr>ヒラギノ角ゴ ProN W3</vt:lpstr>
      <vt:lpstr>Title &amp; Subtitle</vt:lpstr>
      <vt:lpstr>Python Objects</vt:lpstr>
      <vt:lpstr>Warning</vt:lpstr>
      <vt:lpstr>PowerPoint Presentation</vt:lpstr>
      <vt:lpstr>PowerPoint Presentation</vt:lpstr>
      <vt:lpstr>Lets Start with Programs</vt:lpstr>
      <vt:lpstr>PowerPoint Presentation</vt:lpstr>
      <vt:lpstr>Object Oriented</vt:lpstr>
      <vt:lpstr>Object</vt:lpstr>
      <vt:lpstr>PowerPoint Presentation</vt:lpstr>
      <vt:lpstr>PowerPoint Presentation</vt:lpstr>
      <vt:lpstr>PowerPoint Presentation</vt:lpstr>
      <vt:lpstr>PowerPoint Presentation</vt:lpstr>
      <vt:lpstr>Definitions</vt:lpstr>
      <vt:lpstr>Terminology: Class</vt:lpstr>
      <vt:lpstr>Terminology: Instance</vt:lpstr>
      <vt:lpstr>Terminology: Method</vt:lpstr>
      <vt:lpstr>Some Python Objects</vt:lpstr>
      <vt:lpstr>A Sample Class</vt:lpstr>
      <vt:lpstr>PowerPoint Presentation</vt:lpstr>
      <vt:lpstr>PowerPoint Presentation</vt:lpstr>
      <vt:lpstr>PowerPoint Presentation</vt:lpstr>
      <vt:lpstr>PowerPoint Presentation</vt:lpstr>
      <vt:lpstr>Playing with dir() and type()</vt:lpstr>
      <vt:lpstr>A Nerdy Way to Find Capabilities</vt:lpstr>
      <vt:lpstr>PowerPoint Presentation</vt:lpstr>
      <vt:lpstr>Try dir() with a String</vt:lpstr>
      <vt:lpstr>Object Lifecycle</vt:lpstr>
      <vt:lpstr>Object Lifecycle</vt:lpstr>
      <vt:lpstr>Constructor</vt:lpstr>
      <vt:lpstr>PowerPoint Presentation</vt:lpstr>
      <vt:lpstr>Constructor</vt:lpstr>
      <vt:lpstr>Many Instances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Inheritance</vt:lpstr>
      <vt:lpstr>Inheritance</vt:lpstr>
      <vt:lpstr>Terminology: Inheritance</vt:lpstr>
      <vt:lpstr>PowerPoint Presentation</vt:lpstr>
      <vt:lpstr>PowerPoint Presentation</vt:lpstr>
      <vt:lpstr>PowerPoint Presentation</vt:lpstr>
      <vt:lpstr>Definitions</vt:lpstr>
      <vt:lpstr>Summary</vt:lpstr>
      <vt:lpstr>Acknowledgements / Contributions</vt:lpstr>
      <vt:lpstr>Additional Source Information</vt:lpstr>
    </vt:vector>
  </TitlesOfParts>
  <LinksUpToDate>false</LinksUpToDate>
  <SharedDoc>false</SharedDoc>
  <HyperlinksChanged>false</HyperlinksChanged>
  <AppVersion>15.0028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Python Objects</dc:title>
  <cp:lastModifiedBy>Severance, Charles</cp:lastModifiedBy>
  <cp:revision>64</cp:revision>
  <dcterms:modified xsi:type="dcterms:W3CDTF">2020-01-31T15:30:15Z</dcterms:modified>
</cp:coreProperties>
</file>