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4"/>
  </p:notesMasterIdLst>
  <p:sldIdLst>
    <p:sldId id="256" r:id="rId2"/>
    <p:sldId id="34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49" r:id="rId13"/>
    <p:sldId id="269" r:id="rId14"/>
    <p:sldId id="270" r:id="rId15"/>
    <p:sldId id="271" r:id="rId16"/>
    <p:sldId id="272" r:id="rId17"/>
    <p:sldId id="273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5" r:id="rId32"/>
    <p:sldId id="296" r:id="rId33"/>
    <p:sldId id="297" r:id="rId34"/>
    <p:sldId id="333" r:id="rId35"/>
    <p:sldId id="335" r:id="rId36"/>
    <p:sldId id="337" r:id="rId37"/>
    <p:sldId id="338" r:id="rId38"/>
    <p:sldId id="339" r:id="rId39"/>
    <p:sldId id="340" r:id="rId40"/>
    <p:sldId id="342" r:id="rId41"/>
    <p:sldId id="343" r:id="rId42"/>
    <p:sldId id="341" r:id="rId43"/>
    <p:sldId id="344" r:id="rId44"/>
    <p:sldId id="345" r:id="rId45"/>
    <p:sldId id="346" r:id="rId46"/>
    <p:sldId id="347" r:id="rId47"/>
    <p:sldId id="298" r:id="rId48"/>
    <p:sldId id="299" r:id="rId49"/>
    <p:sldId id="300" r:id="rId50"/>
    <p:sldId id="301" r:id="rId51"/>
    <p:sldId id="302" r:id="rId52"/>
    <p:sldId id="331" r:id="rId53"/>
    <p:sldId id="304" r:id="rId54"/>
    <p:sldId id="305" r:id="rId55"/>
    <p:sldId id="306" r:id="rId56"/>
    <p:sldId id="308" r:id="rId57"/>
    <p:sldId id="309" r:id="rId58"/>
    <p:sldId id="311" r:id="rId59"/>
    <p:sldId id="312" r:id="rId60"/>
    <p:sldId id="332" r:id="rId61"/>
    <p:sldId id="314" r:id="rId62"/>
    <p:sldId id="315" r:id="rId63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9"/>
    <p:restoredTop sz="93566"/>
  </p:normalViewPr>
  <p:slideViewPr>
    <p:cSldViewPr snapToGrid="0" snapToObjects="1">
      <p:cViewPr varScale="1">
        <p:scale>
          <a:sx n="61" d="100"/>
          <a:sy n="61" d="100"/>
        </p:scale>
        <p:origin x="1136" y="21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</a:t>
            </a:r>
            <a:r>
              <a:rPr lang="en-US">
                <a:solidFill>
                  <a:schemeClr val="dk2"/>
                </a:solidFill>
              </a:rPr>
              <a:t>as </a:t>
            </a:r>
            <a:r>
              <a:rPr lang="en-US" smtClean="0">
                <a:solidFill>
                  <a:schemeClr val="dk2"/>
                </a:solidFill>
              </a:rPr>
              <a:t>the</a:t>
            </a:r>
            <a:r>
              <a:rPr lang="en-US" baseline="0" smtClean="0">
                <a:solidFill>
                  <a:schemeClr val="dk2"/>
                </a:solidFill>
              </a:rPr>
              <a:t> acknowledgement page(s) at the end</a:t>
            </a:r>
            <a:r>
              <a:rPr lang="en-US" smtClean="0">
                <a:solidFill>
                  <a:schemeClr val="dk2"/>
                </a:solidFill>
              </a:rPr>
              <a:t>.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cs.python.org/library/sock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53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Htt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hyperlink" Target="http://www.youtube.com/watch?v=x2GylLq59rI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791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cowan/2103850699/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hyperlink" Target="http://en.wikipedia.org/wiki/Tin_can_telepho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socket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scraping" TargetMode="External"/><Relationship Id="rId4" Type="http://schemas.openxmlformats.org/officeDocument/2006/relationships/hyperlink" Target="http://en.wikipedia.org/wiki/Web_crawl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n.wikipedia.org/wiki/TCP_and_UDP_port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chuck.com" TargetMode="External"/><Relationship Id="rId4" Type="http://schemas.openxmlformats.org/officeDocument/2006/relationships/hyperlink" Target="http://open.umich.edu/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Networked Programs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8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for Everybody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 in Python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built-in support for TCP Sockets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import socket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socket.AF_INET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socket.SOCK_STREAM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 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('</a:t>
            </a:r>
            <a:r>
              <a:rPr lang="en-US" sz="3000" dirty="0" smtClean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</a:t>
            </a:r>
            <a:r>
              <a:rPr lang="en-US" sz="30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80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http://docs.python.org/library/socket.html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9761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Port</a:t>
            </a: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1607800" y="4254500"/>
            <a:ext cx="4557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4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http://xkcd.com/353/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701" y="801611"/>
            <a:ext cx="6115050" cy="75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Application Protocols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TCP (and Python) gives us a reliable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what 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 we want to do with the 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 What problem do we want to solve?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 Protocols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Mail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World Wide Web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934325" y="7610950"/>
            <a:ext cx="81522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4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- Hypertext Trans</a:t>
            </a:r>
            <a:r>
              <a:rPr lang="en-US" sz="6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dominant Application Layer Protocol on the Internet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Invented for the Web - to Retrieve HTML,  Images, Documents,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etc.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Extended to be data in addition to documents - RSS, Web Services,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etc.  Basic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Concept - Make a Connection - Request a document - Retrieve the Document - Close the Connection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773597" y="7473950"/>
            <a:ext cx="7368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http://en.wikipedia.org/wiki/Http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1155800" y="2539899"/>
            <a:ext cx="13931900" cy="402107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yper</a:t>
            </a:r>
            <a:r>
              <a:rPr lang="en-US" sz="4700" u="none" strike="noStrike" cap="none" dirty="0" err="1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ext</a:t>
            </a:r>
            <a:r>
              <a:rPr lang="en-US" sz="47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rans</a:t>
            </a:r>
            <a:r>
              <a:rPr lang="en-US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rotocol is the set of rules to allow browsers to retrieve web documents from servers over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a Protocol?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set of rules that all parties follow so we can predict each other</a:t>
            </a:r>
            <a:r>
              <a:rPr lang="en-US" sz="34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behavior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not bump into each other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USA, drive on the right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 two-way roads in the UK, drive on the left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 side of the road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600" b="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600" b="0" i="0" u="none" strike="noStrike" cap="none">
                <a:solidFill>
                  <a:srgbClr val="FF7F00"/>
                </a:solidFill>
                <a:latin typeface="Courier"/>
                <a:ea typeface="Courier New"/>
                <a:cs typeface="Courier"/>
                <a:sym typeface="Courier New"/>
              </a:rPr>
              <a:t>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091637" y="2895600"/>
            <a:ext cx="17223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protocol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805611" y="2895600"/>
            <a:ext cx="92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host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Robert Cailliau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CERN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5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http://www.youtube.com/watch?v=x2GylLq59rI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Getting Data From The Server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4194407"/>
          </a:xfrm>
        </p:spPr>
        <p:txBody>
          <a:bodyPr/>
          <a:lstStyle/>
          <a:p>
            <a:pPr marL="749309">
              <a:defRPr/>
            </a:pPr>
            <a:r>
              <a:rPr lang="en-US" altLang="en-US" sz="3401"/>
              <a:t>Each time the user clicks on an anchor tag with an href= value to switch to a new page, the browser makes a connection to the web server and issues a </a:t>
            </a:r>
            <a:r>
              <a:rPr lang="ja-JP" altLang="en-US" sz="3401">
                <a:latin typeface="Arial" charset="0"/>
              </a:rPr>
              <a:t>“</a:t>
            </a:r>
            <a:r>
              <a:rPr lang="en-US" altLang="ja-JP" sz="3401"/>
              <a:t>GET</a:t>
            </a:r>
            <a:r>
              <a:rPr lang="ja-JP" altLang="en-US" sz="3401">
                <a:latin typeface="Arial" charset="0"/>
              </a:rPr>
              <a:t>”</a:t>
            </a:r>
            <a:r>
              <a:rPr lang="en-US" altLang="ja-JP" sz="3401"/>
              <a:t> request - to GET the content of the page at the specified URL</a:t>
            </a:r>
          </a:p>
          <a:p>
            <a:pPr marL="749309">
              <a:defRPr/>
            </a:pPr>
            <a:r>
              <a:rPr lang="en-US" altLang="en-US" sz="3401"/>
              <a:t>The server returns the HTML document to the browser, which formats and displays the document to the user</a:t>
            </a:r>
          </a:p>
        </p:txBody>
      </p:sp>
    </p:spTree>
    <p:extLst>
      <p:ext uri="{BB962C8B-B14F-4D97-AF65-F5344CB8AC3E}">
        <p14:creationId xmlns:p14="http://schemas.microsoft.com/office/powerpoint/2010/main" val="12871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3853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 Free Book on Network Architecture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r>
              <a:rPr lang="en-US" dirty="0" smtClean="0"/>
              <a:t>If you find this topic area interesting and/or need more detail</a:t>
            </a:r>
          </a:p>
          <a:p>
            <a:r>
              <a:rPr lang="en-US" dirty="0" err="1" smtClean="0"/>
              <a:t>www.net-intro.com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904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5600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503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141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Browser</a:t>
            </a:r>
            <a:endParaRPr lang="en-US" altLang="en-US" sz="5401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51420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href="page1.htm"&gt;First Page&lt;/a&gt;.&lt;/p&gt;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8432707" y="5827891"/>
            <a:ext cx="1555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Parse/</a:t>
            </a: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Render</a:t>
            </a: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5020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Internet Standards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>
              <a:defRPr/>
            </a:pPr>
            <a:r>
              <a:rPr lang="en-US" altLang="en-US" dirty="0"/>
              <a:t>The standards for all of the Internet protocols (inner workings) are developed by an organization</a:t>
            </a:r>
          </a:p>
          <a:p>
            <a:pPr marL="749309">
              <a:defRPr/>
            </a:pPr>
            <a:r>
              <a:rPr lang="en-US" altLang="en-US" dirty="0"/>
              <a:t>Internet Engineering Task Force (IETF)</a:t>
            </a:r>
          </a:p>
          <a:p>
            <a:pPr marL="749309">
              <a:defRPr/>
            </a:pPr>
            <a:r>
              <a:rPr lang="en-US" altLang="en-US" dirty="0" err="1"/>
              <a:t>www.ietf.org</a:t>
            </a:r>
            <a:endParaRPr lang="en-US" altLang="en-US" dirty="0"/>
          </a:p>
          <a:p>
            <a:pPr marL="749309">
              <a:defRPr/>
            </a:pPr>
            <a:r>
              <a:rPr lang="en-US" altLang="en-US" dirty="0"/>
              <a:t>Standards are called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RFCs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/>
              <a:t> -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/>
              <a:t>Request for Comments</a:t>
            </a:r>
            <a:r>
              <a:rPr lang="ja-JP" altLang="en-US" dirty="0">
                <a:latin typeface="Arial" charset="0"/>
              </a:rPr>
              <a:t>”</a:t>
            </a:r>
            <a:endParaRPr lang="en-US" altLang="en-US" dirty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925544" y="7466913"/>
            <a:ext cx="66204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Source: </a:t>
            </a:r>
            <a:r>
              <a:rPr lang="en-US" altLang="en-US" sz="3200" u="sng">
                <a:solidFill>
                  <a:srgbClr val="FFFF00"/>
                </a:solidFill>
                <a:ea typeface="ＭＳ Ｐゴシック" charset="-128"/>
                <a:hlinkClick r:id="rId3"/>
              </a:rPr>
              <a:t>http://tools.ietf.org/html/rfc791</a:t>
            </a: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  <a:latin typeface="+mj-lt"/>
                <a:ea typeface="ＭＳ Ｐゴシック" charset="-128"/>
              </a:rPr>
              <a:t>http://www.w3.org/Protocols/rfc2616/rfc2616.txt</a:t>
            </a:r>
          </a:p>
        </p:txBody>
      </p:sp>
    </p:spTree>
    <p:extLst>
      <p:ext uri="{BB962C8B-B14F-4D97-AF65-F5344CB8AC3E}">
        <p14:creationId xmlns:p14="http://schemas.microsoft.com/office/powerpoint/2010/main" val="18698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00FF00"/>
                </a:solidFill>
              </a:rPr>
              <a:t>Making an HTTP request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>
              <a:defRPr/>
            </a:pPr>
            <a:r>
              <a:rPr lang="en-US" sz="3401" dirty="0"/>
              <a:t>Connect to the server like </a:t>
            </a:r>
            <a:r>
              <a:rPr lang="en-US" sz="3401" dirty="0" err="1" smtClean="0">
                <a:solidFill>
                  <a:srgbClr val="FFFF00"/>
                </a:solidFill>
              </a:rPr>
              <a:t>www.dr-chuck.com</a:t>
            </a:r>
            <a:r>
              <a:rPr lang="en-US" sz="3401" dirty="0" smtClean="0"/>
              <a:t>"</a:t>
            </a:r>
            <a:endParaRPr lang="en-US" sz="3401" dirty="0"/>
          </a:p>
          <a:p>
            <a:pPr marL="749309">
              <a:defRPr/>
            </a:pPr>
            <a:r>
              <a:rPr lang="en-US" sz="3401" dirty="0"/>
              <a:t>Request a document (or the default document)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www.dr-chuck.com</a:t>
            </a:r>
            <a:r>
              <a:rPr lang="en-US" sz="3401" dirty="0">
                <a:solidFill>
                  <a:srgbClr val="00FF00"/>
                </a:solidFill>
              </a:rPr>
              <a:t>/page1.htm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www.mlive.com</a:t>
            </a:r>
            <a:r>
              <a:rPr lang="en-US" sz="3401" dirty="0">
                <a:solidFill>
                  <a:srgbClr val="00FF00"/>
                </a:solidFill>
              </a:rPr>
              <a:t>/</a:t>
            </a:r>
            <a:r>
              <a:rPr lang="en-US" sz="3401" dirty="0" err="1">
                <a:solidFill>
                  <a:srgbClr val="00FF00"/>
                </a:solidFill>
              </a:rPr>
              <a:t>ann</a:t>
            </a:r>
            <a:r>
              <a:rPr lang="en-US" sz="3401" dirty="0">
                <a:solidFill>
                  <a:srgbClr val="00FF00"/>
                </a:solidFill>
              </a:rPr>
              <a:t>-arbor/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www.facebook.com</a:t>
            </a:r>
            <a:r>
              <a:rPr lang="en-US" sz="3401" dirty="0">
                <a:solidFill>
                  <a:srgbClr val="00FF00"/>
                </a:solidFill>
              </a:rPr>
              <a:t> HTTP/1.0</a:t>
            </a:r>
          </a:p>
        </p:txBody>
      </p:sp>
    </p:spTree>
    <p:extLst>
      <p:ext uri="{BB962C8B-B14F-4D97-AF65-F5344CB8AC3E}">
        <p14:creationId xmlns:p14="http://schemas.microsoft.com/office/powerpoint/2010/main" val="64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9938" name="Rectangle 1"/>
          <p:cNvSpPr>
            <a:spLocks/>
          </p:cNvSpPr>
          <p:nvPr/>
        </p:nvSpPr>
        <p:spPr bwMode="auto">
          <a:xfrm>
            <a:off x="453373" y="1219448"/>
            <a:ext cx="12877801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ＭＳ Ｐゴシック" charset="-128"/>
              </a:rPr>
              <a:t>$</a:t>
            </a:r>
            <a:r>
              <a:rPr lang="en-US" altLang="en-US" sz="2800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</a:t>
            </a:r>
            <a:r>
              <a:rPr lang="en-US" altLang="en-US" sz="2800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80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Connected to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www.dr-chuck.com.Escape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 character is '^]'.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</a:t>
            </a:r>
            <a:r>
              <a:rPr lang="en-US" altLang="en-US" sz="2800" dirty="0" err="1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/page1.htm HTTP/1.0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Thu, 08 Jan 2015 01:57:52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Sun, 19 Jan 2014 14:25:43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Connection: close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&lt;h1&gt;The First Page&lt;/h1&gt;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&lt;p&gt;If you like, you can switch to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the &lt;a </a:t>
            </a:r>
            <a:r>
              <a:rPr lang="en-US" altLang="en-US" sz="2800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="http://</a:t>
            </a:r>
            <a:r>
              <a:rPr lang="en-US" altLang="en-US" sz="2800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/page2.htm"&gt;Second </a:t>
            </a:r>
            <a:b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Page&lt;/a&gt;.&lt;/p&gt;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Connection closed by foreign host.</a:t>
            </a:r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606319" y="4405258"/>
            <a:ext cx="2685029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300145" y="1050514"/>
            <a:ext cx="3297377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7380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Transport Control Protocol (TCP)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688263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Built on top of IP (Internet Protocol)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Assumes IP might lose some data - stores and retransmits data if it seems to be lost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Handles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flow control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using a transmit window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Provides a nice reliable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pipe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8686825" y="7562850"/>
            <a:ext cx="7264499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eaLnBrk="1" hangingPunct="1"/>
            <a:r>
              <a:rPr lang="en-US" altLang="en-US" sz="6400" dirty="0">
                <a:solidFill>
                  <a:srgbClr val="1FF6D6"/>
                </a:solidFill>
              </a:rPr>
              <a:t>Accurate Hacking in the Movies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>
              <a:defRPr/>
            </a:pPr>
            <a:r>
              <a:rPr lang="en-US" sz="3401" dirty="0"/>
              <a:t>Matrix Reloaded</a:t>
            </a:r>
          </a:p>
          <a:p>
            <a:pPr marL="749309">
              <a:defRPr/>
            </a:pPr>
            <a:r>
              <a:rPr lang="en-US" sz="3401" dirty="0"/>
              <a:t>Bourne Ultimatum</a:t>
            </a:r>
          </a:p>
          <a:p>
            <a:pPr marL="749309">
              <a:defRPr/>
            </a:pPr>
            <a:r>
              <a:rPr lang="en-US" sz="3401" dirty="0"/>
              <a:t>Die Hard 4</a:t>
            </a:r>
          </a:p>
          <a:p>
            <a:pPr marL="749309">
              <a:defRPr/>
            </a:pPr>
            <a:r>
              <a:rPr lang="en-US" sz="3401" dirty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568423" y="7177902"/>
            <a:ext cx="5265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http://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nmap.org</a:t>
            </a: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movies.html</a:t>
            </a:r>
            <a:endParaRPr lang="en-US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</a:t>
            </a:r>
            <a:r>
              <a:rPr lang="en-US" sz="760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’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 Write a Web Browser!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HTTP/1.0\r\n\r\</a:t>
            </a:r>
            <a:r>
              <a:rPr lang="en-US" sz="28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'.encode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end='')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Date: Sun, 14 Mar 2010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Server: Apache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Last-Modified: Tue, 29 Dec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ETag: 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Connection: close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Who is already sick and pale with grief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(data)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24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data.</a:t>
            </a:r>
            <a:r>
              <a:rPr lang="en-US" sz="24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4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4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10158411" y="1959514"/>
            <a:ext cx="323373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Header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296386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About Characters and Strings</a:t>
            </a:r>
            <a:r>
              <a:rPr lang="is-IS" dirty="0" smtClean="0">
                <a:solidFill>
                  <a:srgbClr val="FFD966"/>
                </a:solidFill>
              </a:rPr>
              <a:t>…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en.wikipedia.org</a:t>
            </a:r>
            <a:r>
              <a:rPr lang="en-US" sz="2800" dirty="0">
                <a:solidFill>
                  <a:srgbClr val="FFFF00"/>
                </a:solidFill>
              </a:rPr>
              <a:t>/wiki/ASCII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http</a:t>
            </a:r>
            <a:r>
              <a:rPr lang="en-US" sz="2800" dirty="0">
                <a:solidFill>
                  <a:srgbClr val="FFFF00"/>
                </a:solidFill>
              </a:rPr>
              <a:t>://</a:t>
            </a:r>
            <a:r>
              <a:rPr lang="en-US" sz="2800" dirty="0" err="1">
                <a:solidFill>
                  <a:srgbClr val="FFFF00"/>
                </a:solidFill>
              </a:rPr>
              <a:t>www.catonmat.net</a:t>
            </a:r>
            <a:r>
              <a:rPr lang="en-US" sz="2800" dirty="0">
                <a:solidFill>
                  <a:srgbClr val="FFFF00"/>
                </a:solidFill>
              </a:rPr>
              <a:t>/download/</a:t>
            </a:r>
            <a:r>
              <a:rPr lang="en-US" sz="2800" dirty="0" err="1">
                <a:solidFill>
                  <a:srgbClr val="FFFF00"/>
                </a:solidFill>
              </a:rPr>
              <a:t>ascii</a:t>
            </a:r>
            <a:r>
              <a:rPr lang="en-US" sz="2800" dirty="0">
                <a:solidFill>
                  <a:srgbClr val="FFFF00"/>
                </a:solidFill>
              </a:rPr>
              <a:t>-cheat-</a:t>
            </a:r>
            <a:r>
              <a:rPr lang="en-US" sz="2800" dirty="0" err="1">
                <a:solidFill>
                  <a:srgbClr val="FFFF00"/>
                </a:solidFill>
              </a:rPr>
              <a:t>sheet.png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mtClean="0">
                <a:solidFill>
                  <a:srgbClr val="FFD966"/>
                </a:solidFill>
              </a:rPr>
              <a:t>ASCII</a:t>
            </a:r>
            <a:endParaRPr lang="en-US">
              <a:solidFill>
                <a:srgbClr val="FFD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353" y="2738642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American Standard Code for Information Interchange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Representing Simple Strings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r>
              <a:rPr lang="en-US" dirty="0" smtClean="0"/>
              <a:t>Each character is represented by a number between 0 and 256 stored in 8 bits of memory </a:t>
            </a:r>
          </a:p>
          <a:p>
            <a:r>
              <a:rPr lang="en-US" dirty="0" smtClean="0"/>
              <a:t>We refer to "8 bits of memory as a </a:t>
            </a:r>
            <a:r>
              <a:rPr lang="en-US" dirty="0" smtClean="0">
                <a:solidFill>
                  <a:srgbClr val="00FA00"/>
                </a:solidFill>
              </a:rPr>
              <a:t>"byte" </a:t>
            </a:r>
            <a:r>
              <a:rPr lang="en-US" dirty="0" smtClean="0"/>
              <a:t>of memory – (i.e. my disk drive contains 3 Tera</a:t>
            </a:r>
            <a:r>
              <a:rPr lang="en-US" dirty="0" smtClean="0">
                <a:solidFill>
                  <a:srgbClr val="00FA00"/>
                </a:solidFill>
              </a:rPr>
              <a:t>bytes</a:t>
            </a:r>
            <a:r>
              <a:rPr lang="en-US" dirty="0" smtClean="0"/>
              <a:t> of memory)</a:t>
            </a:r>
          </a:p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40FF"/>
                </a:solidFill>
              </a:rPr>
              <a:t>ord</a:t>
            </a:r>
            <a:r>
              <a:rPr lang="en-US" dirty="0" smtClean="0">
                <a:solidFill>
                  <a:srgbClr val="FF40FF"/>
                </a:solidFill>
              </a:rPr>
              <a:t>() </a:t>
            </a:r>
            <a:r>
              <a:rPr lang="en-US" dirty="0" smtClean="0"/>
              <a:t>function tells us the numeric value of a simple ASCII character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mtClean="0">
                <a:solidFill>
                  <a:srgbClr val="FFD966"/>
                </a:solidFill>
              </a:rPr>
              <a:t>ASCII</a:t>
            </a:r>
            <a:endParaRPr lang="en-US">
              <a:solidFill>
                <a:srgbClr val="FFD9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948" y="6321287"/>
            <a:ext cx="40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In the 1960s and 1970s, we just assumed that one byte was one character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http://</a:t>
            </a:r>
            <a:r>
              <a:rPr lang="en-US" sz="2800" dirty="0" err="1">
                <a:solidFill>
                  <a:schemeClr val="accent2"/>
                </a:solidFill>
              </a:rPr>
              <a:t>unicode.org</a:t>
            </a:r>
            <a:r>
              <a:rPr lang="en-US" sz="2800" dirty="0">
                <a:solidFill>
                  <a:schemeClr val="accent2"/>
                </a:solidFill>
              </a:rPr>
              <a:t>/charts/</a:t>
            </a:r>
          </a:p>
        </p:txBody>
      </p:sp>
    </p:spTree>
    <p:extLst>
      <p:ext uri="{BB962C8B-B14F-4D97-AF65-F5344CB8AC3E}">
        <p14:creationId xmlns:p14="http://schemas.microsoft.com/office/powerpoint/2010/main" val="1455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Multi-Byte Characters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>
              <a:spcBef>
                <a:spcPts val="1600"/>
              </a:spcBef>
              <a:buNone/>
            </a:pPr>
            <a:r>
              <a:rPr lang="en-US" sz="2800" dirty="0" smtClean="0"/>
              <a:t>To represent the wide range of characters computers must handle we represent characters with more than one byte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/>
              <a:t>UTF-16 – Fixed length - Two bytes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/>
              <a:t>UTF-32 – Fixed Length - Four Bytes</a:t>
            </a:r>
          </a:p>
          <a:p>
            <a:pPr lvl="1">
              <a:spcBef>
                <a:spcPts val="1600"/>
              </a:spcBef>
            </a:pPr>
            <a:r>
              <a:rPr lang="en-US" sz="2800" dirty="0" smtClean="0">
                <a:solidFill>
                  <a:srgbClr val="00FA00"/>
                </a:solidFill>
              </a:rPr>
              <a:t>UTF-8</a:t>
            </a:r>
            <a:r>
              <a:rPr lang="en-US" sz="2800" dirty="0" smtClean="0"/>
              <a:t> – 1-4 bytes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 U</a:t>
            </a:r>
            <a:r>
              <a:rPr lang="en-US" dirty="0" smtClean="0"/>
              <a:t>pwards compatible with ASCII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 smtClean="0"/>
              <a:t>-  Automatic detection between ASCII and UTF-8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 smtClean="0">
                <a:solidFill>
                  <a:srgbClr val="00FA00"/>
                </a:solidFill>
              </a:rPr>
              <a:t>-  UTF-8 is recommended practice for encoding </a:t>
            </a:r>
            <a:br>
              <a:rPr lang="en-US" dirty="0" smtClean="0">
                <a:solidFill>
                  <a:srgbClr val="00FA00"/>
                </a:solidFill>
              </a:rPr>
            </a:br>
            <a:r>
              <a:rPr lang="en-US" dirty="0" smtClean="0">
                <a:solidFill>
                  <a:srgbClr val="00FA00"/>
                </a:solidFill>
              </a:rPr>
              <a:t>   data to be exchanged between systems</a:t>
            </a:r>
            <a:endParaRPr lang="en-US" dirty="0">
              <a:solidFill>
                <a:srgbClr val="00FA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https://</a:t>
            </a:r>
            <a:r>
              <a:rPr lang="en-US" sz="2400" dirty="0" err="1">
                <a:solidFill>
                  <a:srgbClr val="FFFF00"/>
                </a:solidFill>
              </a:rPr>
              <a:t>en.wikipedia.org</a:t>
            </a:r>
            <a:r>
              <a:rPr lang="en-US" sz="2400" dirty="0">
                <a:solidFill>
                  <a:srgbClr val="FFFF00"/>
                </a:solidFill>
              </a:rPr>
              <a:t>/wiki/UTF-8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2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http://www.flickr.com/photos/kitcowan/2103850699/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en.wikipedia.org/wiki/Tin_can_telephone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Two Kinds of Strings in Python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300" y="7366599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FA00"/>
                </a:solidFill>
              </a:rPr>
              <a:t>In Python 3, all strings are Unicode</a:t>
            </a:r>
            <a:endParaRPr lang="en-US" sz="36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2 versus Python 3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1992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3 and Unicode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329081" cy="5702399"/>
          </a:xfrm>
        </p:spPr>
        <p:txBody>
          <a:bodyPr/>
          <a:lstStyle/>
          <a:p>
            <a:r>
              <a:rPr lang="en-US" dirty="0" smtClean="0"/>
              <a:t>In Python 3, all strings internally are UNICODE </a:t>
            </a:r>
          </a:p>
          <a:p>
            <a:r>
              <a:rPr lang="en-US" dirty="0" smtClean="0"/>
              <a:t>Working with string variables in Python programs and reading data from files usually "just works"</a:t>
            </a:r>
          </a:p>
          <a:p>
            <a:r>
              <a:rPr lang="en-US" dirty="0" smtClean="0"/>
              <a:t>When we talk to a network resource using sockets or talk to a database we have to encode and decode data (usually to UTF-8)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4726" y="2723853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984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D966"/>
                </a:solidFill>
              </a:rPr>
              <a:t>Python Strings to Bytes</a:t>
            </a:r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9" y="2603500"/>
            <a:ext cx="14856933" cy="5702399"/>
          </a:xfrm>
        </p:spPr>
        <p:txBody>
          <a:bodyPr/>
          <a:lstStyle/>
          <a:p>
            <a:r>
              <a:rPr lang="en-US" dirty="0" smtClean="0"/>
              <a:t>When we talk to an external resource like a network socket we send bytes, so we need to encode Python 3 strings into a given character encoding</a:t>
            </a:r>
          </a:p>
          <a:p>
            <a:r>
              <a:rPr lang="en-US" dirty="0" smtClean="0"/>
              <a:t>When we read data from an external resource, we must decode it based on the character set so it is properly represented in Python 3 as a string</a:t>
            </a:r>
            <a:endParaRPr lang="en-US" dirty="0"/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break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 smtClean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-US" sz="28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8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-US" sz="2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print(</a:t>
            </a:r>
            <a:r>
              <a:rPr lang="en-US" sz="2800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HTTP Request in Python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8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8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263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 smtClean="0">
                <a:solidFill>
                  <a:srgbClr val="FFFF00"/>
                </a:solidFill>
              </a:rPr>
              <a:t>docs.python.org</a:t>
            </a:r>
            <a:r>
              <a:rPr lang="en-US" sz="2800" dirty="0" smtClean="0">
                <a:solidFill>
                  <a:srgbClr val="FFFF00"/>
                </a:solidFill>
              </a:rPr>
              <a:t>/3/library/</a:t>
            </a:r>
            <a:r>
              <a:rPr lang="en-US" sz="2800" dirty="0" err="1" smtClean="0">
                <a:solidFill>
                  <a:srgbClr val="FFFF00"/>
                </a:solidFill>
              </a:rPr>
              <a:t>stdtypes.html#bytes.decode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docs.python.org</a:t>
            </a:r>
            <a:r>
              <a:rPr lang="en-US" sz="2800" dirty="0">
                <a:solidFill>
                  <a:srgbClr val="FFFF00"/>
                </a:solidFill>
              </a:rPr>
              <a:t>/3/library/</a:t>
            </a:r>
            <a:r>
              <a:rPr lang="en-US" sz="2800" dirty="0" err="1">
                <a:solidFill>
                  <a:srgbClr val="FFFF00"/>
                </a:solidFill>
              </a:rPr>
              <a:t>stdtypes.html#str.encode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Network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Socket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String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Unicode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Bytes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recv</a:t>
            </a:r>
            <a:r>
              <a:rPr lang="en-US" sz="2400" dirty="0" smtClean="0">
                <a:solidFill>
                  <a:schemeClr val="bg1"/>
                </a:solidFill>
              </a:rPr>
              <a:t>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send()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91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Making HTTP Easier With urllib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Since HTTP is so common, we have a library that does all the socket work for us and makes web pages look like a file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54280" y="4768850"/>
            <a:ext cx="1546201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Using </a:t>
            </a:r>
            <a:r>
              <a:rPr lang="en-US" sz="7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 Python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35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But soft what light through yonder window breaks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is the east and Juliet is the sun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Arise fair sun and kill the envious moon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Who is already sick and pale with grief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 Connections /</a:t>
            </a:r>
            <a:r>
              <a:rPr lang="en-US" sz="7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85901" y="7642626"/>
            <a:ext cx="9547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http://en.wikipedia.org/wiki/Internet_socket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computer networking, an Internet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network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endpoint of a bidirectional 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inter-process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communication flow across an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Protocol-based computer network, such as the 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Internet.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213600" y="5892376"/>
            <a:ext cx="2190900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5000" u="none" strike="noStrike" cap="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Like a File...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000" dirty="0" smtClean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counts.get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(word, 0) + 1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</a:t>
            </a:r>
            <a:endParaRPr lang="en-US" sz="3000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3277502" y="7683600"/>
            <a:ext cx="241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urlwords.py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Reading Web Pages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p&gt;If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="http://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/page2.htm"&gt;Second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Following Links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&lt;h1&gt;The First Page&lt;/h1&gt;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p&gt;If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you like, you can switch to the 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="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3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/page2.htm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"&gt;Second Page&lt;/a&gt;.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675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72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First Lines of Code </a:t>
            </a:r>
            <a:r>
              <a:rPr lang="en-US" sz="72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@ </a:t>
            </a:r>
            <a:r>
              <a:rPr lang="en-US" sz="72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2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e?</a:t>
            </a:r>
            <a:endParaRPr lang="en-US" sz="7200" u="none" strike="noStrike" cap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Parsing HTML </a:t>
            </a:r>
            <a:b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(a.k.a. Web Scraping)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What is Web Scraping?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When a program or script pretends to be a browser and retrieves web pages, looks at those web pages, extracts information, and then looks at more web pages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Search engines scrape web pages - we call this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spidering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web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crawling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http://en.wikipedia.org/wiki/Web_scraping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http://en.wikipedia.org/wiki/Web_crawler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Why Scrape?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Pull data - particularly social data - who links to who?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Get your own data back out of some system that has no 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export capability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Monitor a site for new information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 the web to make a database for a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Scraping Web Pages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some controversy about web page scraping and some sites are a bit snippy about it.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Republishing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copyrighted information is not allowed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Violating terms of service is not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Easy Way - 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 Soup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You could do string searches the hard way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 use the free software 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library called </a:t>
            </a:r>
            <a:r>
              <a:rPr lang="en-US" sz="3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from </a:t>
            </a:r>
            <a:r>
              <a:rPr lang="en-US" sz="38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</a:t>
            </a:r>
            <a:endParaRPr lang="en-US" sz="3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2" y="4595992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www.crummy.com</a:t>
            </a:r>
            <a:r>
              <a:rPr lang="en-US" sz="2000" dirty="0">
                <a:solidFill>
                  <a:srgbClr val="FFFF00"/>
                </a:solidFill>
              </a:rPr>
              <a:t>/software/</a:t>
            </a:r>
            <a:r>
              <a:rPr lang="en-US" sz="2000" dirty="0" err="1">
                <a:solidFill>
                  <a:srgbClr val="FFFF00"/>
                </a:solidFill>
              </a:rPr>
              <a:t>BeautifulSoup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To run this, you can install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pypi.python.org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/beautifulsoup4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Or download the file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http://www.py4e.com/code3/bs4.zip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and unzip it in the same directory as this file</a:t>
            </a:r>
          </a:p>
          <a:p>
            <a:endParaRPr lang="en-US" sz="28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D966"/>
                </a:solidFill>
              </a:rPr>
              <a:t>BeautifulSoup</a:t>
            </a:r>
            <a:r>
              <a:rPr lang="en-US" dirty="0" smtClean="0">
                <a:solidFill>
                  <a:srgbClr val="FFD966"/>
                </a:solidFill>
              </a:rPr>
              <a:t> Installation</a:t>
            </a:r>
            <a:endParaRPr lang="en-US" dirty="0"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 Numbers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  <a:r>
              <a:rPr lang="en-US" sz="3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</a:t>
            </a:r>
            <a:r>
              <a:rPr lang="en-US" sz="3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application-specific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process-specific software communications endpoint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It allows multiple networked applications to coexist on the same server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There is a list of well-known TCP port numbers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373298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en.wikipedia.org/wiki/TCP_and_UDP_port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input('Enter - 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).read()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soup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(html,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html.parser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Retrieve all of the anchor tags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tags = soup('a')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tags: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tag.get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None))</a:t>
            </a:r>
            <a:endParaRPr lang="en-US" sz="3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6777575" y="6985824"/>
            <a:ext cx="9069600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Enter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/page2.htm</a:t>
            </a:r>
          </a:p>
        </p:txBody>
      </p:sp>
    </p:spTree>
    <p:extLst>
      <p:ext uri="{BB962C8B-B14F-4D97-AF65-F5344CB8AC3E}">
        <p14:creationId xmlns:p14="http://schemas.microsoft.com/office/powerpoint/2010/main" val="1217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Summary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3932000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TCP/IP gives us pipes / sockets between applications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designed application protocols to make use of these pipes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HyperText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Trans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 (HTTP) is a simple yet powerful protocol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good support for sockets, HTTP, and HTML 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Acknowledgements / Contributions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1206100" y="2086575"/>
            <a:ext cx="6797699" cy="576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Thes slide are Copyright 2010-  Charles R. Severance (</a:t>
            </a:r>
            <a:r>
              <a:rPr lang="en-US" sz="1800" u="sng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>
                <a:solidFill>
                  <a:srgbClr val="FFFFFF"/>
                </a:solidFill>
              </a:rPr>
              <a:t>) of the University of Michigan School of Information and </a:t>
            </a:r>
            <a:r>
              <a:rPr lang="en-US" sz="1800" u="sng">
                <a:solidFill>
                  <a:srgbClr val="FFFF00"/>
                </a:solidFill>
                <a:hlinkClick r:id="rId4"/>
              </a:rPr>
              <a:t>open.umich.edu</a:t>
            </a:r>
            <a:r>
              <a:rPr lang="en-US" sz="1800">
                <a:solidFill>
                  <a:srgbClr val="FFFFFF"/>
                </a:solidFill>
              </a:rPr>
              <a:t>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Initial Development: Charles Severance, University of Michigan School of Information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… Insert new Contributors here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Incoming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E-Mail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Login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Server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800"/>
            <a:ext cx="2603499" cy="12700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Mail Box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blah blah blah blah</a:t>
            </a: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Clipart: </a:t>
            </a:r>
            <a:r>
              <a:rPr lang="en-US" sz="2500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www.clker.com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/search/</a:t>
            </a:r>
            <a:r>
              <a:rPr lang="en-US" sz="2500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networksym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Common TCP Ports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405425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en.wikipedia.org/wiki/List_of_TCP_and_UDP_port_numbers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446310" y="2876550"/>
            <a:ext cx="531812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Sometimes we see the port number in the URL if the web server is running on a 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non-standard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2448</Words>
  <Application>Microsoft Macintosh PowerPoint</Application>
  <PresentationFormat>Custom</PresentationFormat>
  <Paragraphs>447</Paragraphs>
  <Slides>62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 Regular</vt:lpstr>
      <vt:lpstr>Cabin</vt:lpstr>
      <vt:lpstr>Courier New</vt:lpstr>
      <vt:lpstr>ＭＳ Ｐゴシック</vt:lpstr>
      <vt:lpstr>ヒラギノ角ゴ ProN W3</vt:lpstr>
      <vt:lpstr>Arial</vt:lpstr>
      <vt:lpstr>Courier</vt:lpstr>
      <vt:lpstr>Gill Sans</vt:lpstr>
      <vt:lpstr>Title &amp; Subtitle</vt:lpstr>
      <vt:lpstr>Networked Programs</vt:lpstr>
      <vt:lpstr>A Free Book on Network Architecture</vt:lpstr>
      <vt:lpstr>Transport Control Protocol (TCP)</vt:lpstr>
      <vt:lpstr>PowerPoint Presentation</vt:lpstr>
      <vt:lpstr>TCP Connections / Sockets</vt:lpstr>
      <vt:lpstr>TCP Port Numbers</vt:lpstr>
      <vt:lpstr>PowerPoint Presentation</vt:lpstr>
      <vt:lpstr>Common TCP Ports</vt:lpstr>
      <vt:lpstr>PowerPoint Presentation</vt:lpstr>
      <vt:lpstr>Sockets in Python</vt:lpstr>
      <vt:lpstr>PowerPoint Presentation</vt:lpstr>
      <vt:lpstr>Application Protocols</vt:lpstr>
      <vt:lpstr>Application Protocol </vt:lpstr>
      <vt:lpstr>HTTP - Hypertext Transfer Protocol</vt:lpstr>
      <vt:lpstr>HTTP</vt:lpstr>
      <vt:lpstr>What is a Protocol?</vt:lpstr>
      <vt:lpstr>PowerPoint Presentation</vt:lpstr>
      <vt:lpstr>Getting Data From The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Standards</vt:lpstr>
      <vt:lpstr>PowerPoint Presentation</vt:lpstr>
      <vt:lpstr>PowerPoint Presentation</vt:lpstr>
      <vt:lpstr>Making an HTTP request</vt:lpstr>
      <vt:lpstr>PowerPoint Presentation</vt:lpstr>
      <vt:lpstr>Accurate Hacking in the Movies</vt:lpstr>
      <vt:lpstr>Let’s Write a Web Browser!</vt:lpstr>
      <vt:lpstr>An HTTP Request in Python</vt:lpstr>
      <vt:lpstr>PowerPoint Presentation</vt:lpstr>
      <vt:lpstr>About Characters and Strings…</vt:lpstr>
      <vt:lpstr>ASCII</vt:lpstr>
      <vt:lpstr>Representing Simple Strings</vt:lpstr>
      <vt:lpstr>ASCII</vt:lpstr>
      <vt:lpstr>PowerPoint Presentation</vt:lpstr>
      <vt:lpstr>Multi-Byte Characters</vt:lpstr>
      <vt:lpstr>Two Kinds of Strings in Python</vt:lpstr>
      <vt:lpstr>Python 2 versus Python 3</vt:lpstr>
      <vt:lpstr>Python 3 and Unicode</vt:lpstr>
      <vt:lpstr>Python Strings to Bytes</vt:lpstr>
      <vt:lpstr>An HTTP Request in Python</vt:lpstr>
      <vt:lpstr>PowerPoint Presentation</vt:lpstr>
      <vt:lpstr>PowerPoint Presentation</vt:lpstr>
      <vt:lpstr>Making HTTP Easier With urllib</vt:lpstr>
      <vt:lpstr>Using urllib in Python</vt:lpstr>
      <vt:lpstr>PowerPoint Presentation</vt:lpstr>
      <vt:lpstr>Like a File...</vt:lpstr>
      <vt:lpstr>Reading Web Pages</vt:lpstr>
      <vt:lpstr>Following Links</vt:lpstr>
      <vt:lpstr>The First Lines of Code @ Google?</vt:lpstr>
      <vt:lpstr>Parsing HTML  (a.k.a. Web Scraping)</vt:lpstr>
      <vt:lpstr>What is Web Scraping?</vt:lpstr>
      <vt:lpstr>Why Scrape?</vt:lpstr>
      <vt:lpstr>Scraping Web Pages</vt:lpstr>
      <vt:lpstr>The Easy Way - Beautiful Soup</vt:lpstr>
      <vt:lpstr>BeautifulSoup Installation</vt:lpstr>
      <vt:lpstr>PowerPoint Presentation</vt:lpstr>
      <vt:lpstr>Summary</vt:lpstr>
      <vt:lpstr>Acknowledgements / Contributions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Programs</dc:title>
  <cp:lastModifiedBy>Charles Severance</cp:lastModifiedBy>
  <cp:revision>55</cp:revision>
  <dcterms:modified xsi:type="dcterms:W3CDTF">2017-10-26T22:09:12Z</dcterms:modified>
</cp:coreProperties>
</file>