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00"/>
    <a:srgbClr val="00FA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7"/>
    <p:restoredTop sz="94485"/>
  </p:normalViewPr>
  <p:slideViewPr>
    <p:cSldViewPr snapToGrid="0" snapToObjects="1">
      <p:cViewPr varScale="1">
        <p:scale>
          <a:sx n="62" d="100"/>
          <a:sy n="62" d="100"/>
        </p:scale>
        <p:origin x="1096" y="200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/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/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/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/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/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/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/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/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002612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</a:t>
            </a:r>
            <a:r>
              <a:rPr lang="en-US" sz="1100" b="0" i="0" u="none" strike="noStrike" cap="none" dirty="0" smtClean="0">
                <a:solidFill>
                  <a:schemeClr val="dk2"/>
                </a:solidFill>
              </a:rPr>
              <a:t>acknowledgement</a:t>
            </a:r>
            <a:r>
              <a:rPr lang="en-US" sz="1100" b="0" i="0" u="none" strike="noStrike" cap="none" baseline="0" dirty="0" smtClean="0">
                <a:solidFill>
                  <a:schemeClr val="dk2"/>
                </a:solidFill>
              </a:rPr>
              <a:t> </a:t>
            </a:r>
            <a:r>
              <a:rPr lang="en-US" sz="1100" b="0" i="0" u="none" strike="noStrike" cap="none" dirty="0" smtClean="0">
                <a:solidFill>
                  <a:schemeClr val="dk2"/>
                </a:solidFill>
              </a:rPr>
              <a:t>page(s) at the end.</a:t>
            </a:r>
            <a:endParaRPr lang="en-US" sz="1100" b="0" i="0" u="none" strike="noStrike" cap="none" dirty="0">
              <a:solidFill>
                <a:schemeClr val="dk2"/>
              </a:solidFill>
            </a:endParaRPr>
          </a:p>
        </p:txBody>
      </p:sp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1135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65702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73727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2" name="Shape 2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01784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246137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9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7151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</p:spTree>
    <p:extLst>
      <p:ext uri="{BB962C8B-B14F-4D97-AF65-F5344CB8AC3E}">
        <p14:creationId xmlns:p14="http://schemas.microsoft.com/office/powerpoint/2010/main" val="6124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35338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2179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536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94694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26784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07" name="Shape 2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5961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14" name="Shape 2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8686947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Font typeface="Arial"/>
              <a:buNone/>
            </a:pPr>
            <a:endParaRPr sz="1100" b="0" i="0" u="none" strike="noStrike" cap="none"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55873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pening 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104900" marR="0" lvl="0" indent="-4572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rial" charset="0"/>
              <a:buChar char="•"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003300" marR="0" lvl="1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95400" marR="0" lvl="2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92300" marR="0" lvl="4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349500" marR="0" lvl="5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806700" marR="0" lvl="6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63900" marR="0" lvl="7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721100" marR="0" lvl="8" indent="-635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932000" cy="175019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000" b="0" i="0" u="none" strike="noStrike" cap="none">
                <a:solidFill>
                  <a:srgbClr val="FFFC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3113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237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800"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81" r:id="rId2"/>
    <p:sldLayoutId id="2147483693" r:id="rId3"/>
    <p:sldLayoutId id="214748369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000" b="0" i="0" u="none" strike="noStrike" cap="none">
          <a:solidFill>
            <a:srgbClr val="FFFC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28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4e.com/" TargetMode="External"/><Relationship Id="rId4" Type="http://schemas.openxmlformats.org/officeDocument/2006/relationships/hyperlink" Target="www.pythonlearn.com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iki.python.org/moin/HowTo/Sorting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4" Type="http://schemas.openxmlformats.org/officeDocument/2006/relationships/hyperlink" Target="http://open.umich.edu/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10</a:t>
            </a:r>
          </a:p>
        </p:txBody>
      </p:sp>
      <p:sp>
        <p:nvSpPr>
          <p:cNvPr id="167" name="Shape 167"/>
          <p:cNvSpPr txBox="1"/>
          <p:nvPr/>
        </p:nvSpPr>
        <p:spPr>
          <a:xfrm>
            <a:off x="3167825" y="7002457"/>
            <a:ext cx="98984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chemeClr val="hlink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168" name="Shape 16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574712" y="7170732"/>
            <a:ext cx="1968500" cy="66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Shape 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76157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 Lists of Tuples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1155700" y="2603499"/>
            <a:ext cx="13932000" cy="273462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take advantage of the ability to sort a list of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to get a sorted version of a dictionary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First we sort the dictionary by the key using 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method and </a:t>
            </a:r>
            <a:r>
              <a:rPr lang="en-US" sz="3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 </a:t>
            </a:r>
            <a:r>
              <a:rPr lang="en-US" sz="36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endParaRPr lang="en-US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2" name="Shape 232"/>
          <p:cNvSpPr txBox="1"/>
          <p:nvPr/>
        </p:nvSpPr>
        <p:spPr>
          <a:xfrm>
            <a:off x="3537776" y="5338127"/>
            <a:ext cx="1078172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  <a:r>
              <a:rPr lang="en-US" sz="3000" dirty="0" smtClean="0">
                <a:solidFill>
                  <a:srgbClr val="FFFC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C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0054167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8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 dirty="0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sorted()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0" y="3030416"/>
            <a:ext cx="4987925" cy="4365898"/>
          </a:xfrm>
        </p:spPr>
        <p:txBody>
          <a:bodyPr/>
          <a:lstStyle/>
          <a:p>
            <a:pPr marL="647700" lvl="0" indent="0">
              <a:buNone/>
            </a:pPr>
            <a:r>
              <a:rPr lang="en-US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 do this even more directly using the built-in function </a:t>
            </a:r>
            <a:r>
              <a:rPr lang="en-US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sorted</a:t>
            </a:r>
            <a:r>
              <a:rPr lang="en-US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takes a sequence as a parameter and returns a sorted </a:t>
            </a:r>
            <a:r>
              <a:rPr lang="en-US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  <a:endParaRPr lang="en-US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8" name="Shape 238"/>
          <p:cNvSpPr txBox="1"/>
          <p:nvPr/>
        </p:nvSpPr>
        <p:spPr>
          <a:xfrm>
            <a:off x="7872413" y="2139696"/>
            <a:ext cx="7997700" cy="571711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('a', 10)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('b', 1)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('c', 22)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()):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a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b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 by Values Instead of Key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736601" y="2603500"/>
            <a:ext cx="5788025" cy="467783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could construct a list of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form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(value, key)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we could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by value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do this with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 that creates a list of tuples  </a:t>
            </a:r>
          </a:p>
        </p:txBody>
      </p:sp>
      <p:sp>
        <p:nvSpPr>
          <p:cNvPr id="246" name="Shape 246"/>
          <p:cNvSpPr txBox="1"/>
          <p:nvPr/>
        </p:nvSpPr>
        <p:spPr>
          <a:xfrm>
            <a:off x="7335014" y="2603500"/>
            <a:ext cx="8328320" cy="5067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 v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: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(v, k)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)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[(10, 'a'), (22, 'c'), (1, 'b')]</a:t>
            </a: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lvl="1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tmp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1"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[(22, 'c'), (10, 'a'), (1, 'b')]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/>
        </p:nvSpPr>
        <p:spPr>
          <a:xfrm>
            <a:off x="1016950" y="871538"/>
            <a:ext cx="13487400" cy="7421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open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romeo.txt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{}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fhand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words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[word]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.get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word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0 ) + 1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i="0" u="none" strike="noStrike" cap="none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key,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counts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</a:t>
            </a:r>
          </a:p>
          <a:p>
            <a:pPr lvl="0">
              <a:buClr>
                <a:srgbClr val="FFFF00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	</a:t>
            </a:r>
            <a:r>
              <a:rPr lang="en-US" sz="3000" dirty="0" err="1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dirty="0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= 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key)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 err="1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newtup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ourier New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lvl="0">
              <a:buClr>
                <a:srgbClr val="00FF00"/>
              </a:buClr>
              <a:buSzPct val="25000"/>
            </a:pPr>
            <a:r>
              <a:rPr lang="en-US" sz="3000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dirty="0" smtClean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sorted(</a:t>
            </a:r>
            <a:r>
              <a:rPr lang="en-US" sz="3000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, reverse=True</a:t>
            </a:r>
            <a:r>
              <a:rPr lang="en-US" sz="3000" i="0" u="none" strike="noStrike" cap="none" dirty="0">
                <a:solidFill>
                  <a:srgbClr val="FF4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Courier New"/>
              <a:buNone/>
            </a:pPr>
            <a:endParaRPr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, 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lst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[:10]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key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val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52" name="Shape 252"/>
          <p:cNvSpPr txBox="1"/>
          <p:nvPr/>
        </p:nvSpPr>
        <p:spPr>
          <a:xfrm>
            <a:off x="9465992" y="601022"/>
            <a:ext cx="4962830" cy="15832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4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top 10 most common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Even Shorter Version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2612649" y="7416849"/>
            <a:ext cx="113066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</a:t>
            </a:r>
            <a:r>
              <a:rPr lang="en-US" sz="3000" u="sng" strike="noStrike" cap="none" dirty="0">
                <a:solidFill>
                  <a:schemeClr val="hlink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wiki.python.org/moin/HowTo/Sorting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00100" y="2686050"/>
            <a:ext cx="147447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{'a':10, 'b':1, 'c':22}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600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sorted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v,k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c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[(1, 'b'), (10, 'a'), (22, 'c')]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808049" y="5959475"/>
            <a:ext cx="12915900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 comprehension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creates a dynamic list. 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 this case, we make a list of reversed tuples and then sort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2526433" cy="175019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1760866" y="2603500"/>
            <a:ext cx="13326833" cy="44915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 syntax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Immutability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Comparability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</a:t>
            </a:r>
          </a:p>
        </p:txBody>
      </p:sp>
      <p:sp>
        <p:nvSpPr>
          <p:cNvPr id="267" name="Shape 267"/>
          <p:cNvSpPr txBox="1">
            <a:spLocks noGrp="1"/>
          </p:cNvSpPr>
          <p:nvPr>
            <p:ph type="body" idx="4294967295"/>
          </p:nvPr>
        </p:nvSpPr>
        <p:spPr>
          <a:xfrm>
            <a:off x="7742580" y="3011967"/>
            <a:ext cx="6378575" cy="320991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in assignment statements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Sorting dictionaries by either key or value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 txBox="1">
            <a:spLocks noGrp="1"/>
          </p:cNvSpPr>
          <p:nvPr>
            <p:ph type="title" idx="4294967295"/>
          </p:nvPr>
        </p:nvSpPr>
        <p:spPr>
          <a:xfrm>
            <a:off x="1462700" y="906184"/>
            <a:ext cx="12469200" cy="102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6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Acknowledgements / Contributions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1206100" y="2153260"/>
            <a:ext cx="6797698" cy="6019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These slides are Copyright 2010-  Charles R. Severance (</a:t>
            </a:r>
            <a:r>
              <a:rPr lang="en-US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www.dr-chuck.com</a:t>
            </a: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) of the University of Michigan School of Information and </a:t>
            </a:r>
            <a:r>
              <a:rPr lang="en-US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open.umich.edu</a:t>
            </a: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Initial Development: Charles Severance, University of Michigan School of Information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… Insert new Contributors and Translators here</a:t>
            </a:r>
          </a:p>
        </p:txBody>
      </p:sp>
      <p:pic>
        <p:nvPicPr>
          <p:cNvPr id="275" name="Shape 2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06184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Shape 27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084384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Shape 277"/>
          <p:cNvSpPr txBox="1"/>
          <p:nvPr/>
        </p:nvSpPr>
        <p:spPr>
          <a:xfrm>
            <a:off x="8704400" y="2283734"/>
            <a:ext cx="6797698" cy="57887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Like Lists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750168" y="2603251"/>
            <a:ext cx="14051783" cy="172561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another kind of sequence that functions much like a list - they have elements which are indexed starting at 0</a:t>
            </a:r>
          </a:p>
        </p:txBody>
      </p:sp>
      <p:sp>
        <p:nvSpPr>
          <p:cNvPr id="176" name="Shape 176"/>
          <p:cNvSpPr txBox="1"/>
          <p:nvPr/>
        </p:nvSpPr>
        <p:spPr>
          <a:xfrm>
            <a:off x="1281325" y="4487751"/>
            <a:ext cx="9142498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('Glenn', 'Sally', 'Joseph')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FF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Joseph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( 1, 9, 2 )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(1, 9, 2)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max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</p:txBody>
      </p:sp>
      <p:sp>
        <p:nvSpPr>
          <p:cNvPr id="177" name="Shape 177"/>
          <p:cNvSpPr txBox="1"/>
          <p:nvPr/>
        </p:nvSpPr>
        <p:spPr>
          <a:xfrm>
            <a:off x="10515700" y="4329113"/>
            <a:ext cx="4572000" cy="35558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err="1" smtClean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iter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but... Tuples are “immutable”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3255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Unlike a list, once you create a </a:t>
            </a:r>
            <a:r>
              <a:rPr lang="en-US" sz="38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you </a:t>
            </a:r>
            <a:r>
              <a:rPr lang="en-US" sz="38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cannot alter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its contents - similar to a string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749300" y="4465898"/>
            <a:ext cx="5078400" cy="24384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[9, 8, 7]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6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&gt;&gt;&gt;[9, 8, 6]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5" name="Shape 185"/>
          <p:cNvSpPr txBox="1"/>
          <p:nvPr/>
        </p:nvSpPr>
        <p:spPr>
          <a:xfrm>
            <a:off x="6266650" y="4433879"/>
            <a:ext cx="4394200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'ABC'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</a:t>
            </a: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11099800" y="4433879"/>
            <a:ext cx="4927598" cy="3390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(5, 4, 3)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z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[2]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:'tuple' object does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not support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item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Assignment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Things</a:t>
            </a:r>
            <a:r>
              <a:rPr lang="en-US" sz="7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>
                <a:solidFill>
                  <a:srgbClr val="FF66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not</a:t>
            </a:r>
            <a:r>
              <a:rPr lang="en-US" sz="78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do With Tuples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1422400" y="2527300"/>
            <a:ext cx="13416000" cy="54165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(3, 2, 1)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.sort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'sort'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.append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(5)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'append'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.reverse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AttributeError</a:t>
            </a:r>
            <a:r>
              <a:rPr lang="en-US" sz="3000" i="0" u="none" strike="noStrike" cap="none" dirty="0">
                <a:solidFill>
                  <a:srgbClr val="FF66FF"/>
                </a:solidFill>
                <a:latin typeface="Courier"/>
                <a:ea typeface="Courier New"/>
                <a:cs typeface="Courier"/>
                <a:sym typeface="Courier New"/>
              </a:rPr>
              <a:t>: 'tuple' object has no attribute 'reverse'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Tale of Two Sequences</a:t>
            </a:r>
          </a:p>
        </p:txBody>
      </p:sp>
      <p:sp>
        <p:nvSpPr>
          <p:cNvPr id="198" name="Shape 198"/>
          <p:cNvSpPr txBox="1"/>
          <p:nvPr/>
        </p:nvSpPr>
        <p:spPr>
          <a:xfrm>
            <a:off x="1765300" y="3454400"/>
            <a:ext cx="12712699" cy="386079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list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['append', 'count', 'extend', 'index', 'insert', 'pop', 'remove', 'reverse', 'sort']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tuple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['count', 'index']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1155700" y="789708"/>
            <a:ext cx="13322300" cy="175019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More Efficient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93156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Since Python does not have to build tuple structures to be modifiable, they are simpler and more efficient in terms of memory use and performance than lists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 in our program when we are making “temporary variables” we prefer tuples over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and Assignment</a:t>
            </a:r>
          </a:p>
        </p:txBody>
      </p:sp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997075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9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also put a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on the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left-hand side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an assignment statement</a:t>
            </a:r>
          </a:p>
          <a:p>
            <a:pPr marL="1104900" marR="0" lvl="0" indent="-609600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even omit the parentheses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4889500" y="5197475"/>
            <a:ext cx="7378699" cy="2921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(x, y)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(4, '</a:t>
            </a:r>
            <a:r>
              <a:rPr lang="en-US" sz="33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y</a:t>
            </a:r>
            <a:r>
              <a:rPr lang="en-US" sz="36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fred</a:t>
            </a:r>
            <a:endParaRPr lang="en-US" sz="33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(a, b)</a:t>
            </a: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3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(99, 98)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3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3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</a:t>
            </a:r>
            <a:r>
              <a:rPr lang="en-US" sz="36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3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3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and Dictionaries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4824476" cy="5113001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495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items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method in dictionaries returns a list of (key, value)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</a:p>
        </p:txBody>
      </p:sp>
      <p:sp>
        <p:nvSpPr>
          <p:cNvPr id="218" name="Shape 218"/>
          <p:cNvSpPr txBox="1"/>
          <p:nvPr/>
        </p:nvSpPr>
        <p:spPr>
          <a:xfrm>
            <a:off x="6786563" y="2182500"/>
            <a:ext cx="9469437" cy="62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d = </a:t>
            </a: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200" i="0" u="none" strike="noStrike" cap="none" dirty="0" err="1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for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k,v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in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(): 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    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k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v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2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</a:t>
            </a:r>
            <a:r>
              <a:rPr lang="en-US" sz="32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.items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2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32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tups</a:t>
            </a:r>
            <a:r>
              <a:rPr lang="en-US" sz="32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32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200" i="0" u="none" strike="noStrike" cap="none" dirty="0" err="1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dict_items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([</a:t>
            </a:r>
            <a:r>
              <a:rPr lang="en-US" sz="32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csev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2)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 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2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cwen</a:t>
            </a:r>
            <a:r>
              <a:rPr lang="en-US" sz="32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', 4</a:t>
            </a:r>
            <a:r>
              <a:rPr lang="en-US" sz="32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2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])</a:t>
            </a:r>
            <a:endParaRPr lang="en-US" sz="32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8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 are Comparable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55416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317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comparison </a:t>
            </a:r>
            <a:r>
              <a:rPr lang="en-US" sz="38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operators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work with </a:t>
            </a:r>
            <a:r>
              <a:rPr lang="en-US" sz="38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tuples</a:t>
            </a:r>
            <a:r>
              <a:rPr lang="en-US" sz="3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other sequences. </a:t>
            </a:r>
            <a:r>
              <a:rPr lang="en-US" sz="38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first item is equal, Python goes on to the next element,  and so on, until it finds elements that differ.</a:t>
            </a:r>
          </a:p>
        </p:txBody>
      </p:sp>
      <p:sp>
        <p:nvSpPr>
          <p:cNvPr id="225" name="Shape 225"/>
          <p:cNvSpPr txBox="1"/>
          <p:nvPr/>
        </p:nvSpPr>
        <p:spPr>
          <a:xfrm>
            <a:off x="2852738" y="4640263"/>
            <a:ext cx="11404500" cy="34464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(5, 1, 2)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(0, 1, 2000000)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(0, 3, 4)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 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&lt;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('Jones',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( 'Jones', 'Sally')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&gt;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('Adams', 'Sam')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1171</Words>
  <Application>Microsoft Macintosh PowerPoint</Application>
  <PresentationFormat>Custom</PresentationFormat>
  <Paragraphs>168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Cabin</vt:lpstr>
      <vt:lpstr>Courier</vt:lpstr>
      <vt:lpstr>Courier New</vt:lpstr>
      <vt:lpstr>Gill Sans</vt:lpstr>
      <vt:lpstr>ヒラギノ角ゴ ProN W3</vt:lpstr>
      <vt:lpstr>Title &amp; Subtitle</vt:lpstr>
      <vt:lpstr>Tuples</vt:lpstr>
      <vt:lpstr>Tuples Are Like Lists</vt:lpstr>
      <vt:lpstr>but... Tuples are “immutable”</vt:lpstr>
      <vt:lpstr>Things not to do With Tuples</vt:lpstr>
      <vt:lpstr>A Tale of Two Sequences</vt:lpstr>
      <vt:lpstr>Tuples are More Efficient</vt:lpstr>
      <vt:lpstr>Tuples and Assignment</vt:lpstr>
      <vt:lpstr>Tuples and Dictionaries</vt:lpstr>
      <vt:lpstr>Tuples are Comparable</vt:lpstr>
      <vt:lpstr>Sorting Lists of Tuples</vt:lpstr>
      <vt:lpstr>Using sorted()</vt:lpstr>
      <vt:lpstr>Sort by Values Instead of Key</vt:lpstr>
      <vt:lpstr>PowerPoint Presentation</vt:lpstr>
      <vt:lpstr>Even Shorter Version</vt:lpstr>
      <vt:lpstr>Summary</vt:lpstr>
      <vt:lpstr>Acknowledgements / Contributions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Tuples</dc:title>
  <cp:lastModifiedBy>Charles Severance</cp:lastModifiedBy>
  <cp:revision>41</cp:revision>
  <dcterms:modified xsi:type="dcterms:W3CDTF">2017-10-05T22:32:29Z</dcterms:modified>
</cp:coreProperties>
</file>