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7" r:id="rId9"/>
    <p:sldId id="264" r:id="rId10"/>
    <p:sldId id="265" r:id="rId11"/>
    <p:sldId id="266" r:id="rId12"/>
    <p:sldId id="267" r:id="rId13"/>
    <p:sldId id="268" r:id="rId14"/>
    <p:sldId id="269" r:id="rId15"/>
    <p:sldId id="290" r:id="rId16"/>
    <p:sldId id="270" r:id="rId17"/>
    <p:sldId id="288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9" r:id="rId32"/>
    <p:sldId id="285" r:id="rId33"/>
    <p:sldId id="286" r:id="rId34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6"/>
    <p:restoredTop sz="94301"/>
  </p:normalViewPr>
  <p:slideViewPr>
    <p:cSldViewPr snapToGrid="0" snapToObjects="1">
      <p:cViewPr>
        <p:scale>
          <a:sx n="72" d="100"/>
          <a:sy n="72" d="100"/>
        </p:scale>
        <p:origin x="-296" y="144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610648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dk2"/>
                </a:solidFill>
              </a:rPr>
              <a:t>Note from Chuck.  </a:t>
            </a:r>
            <a:r>
              <a:rPr lang="en-US" smtClean="0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 smtClean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1290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9660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98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3374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7475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0" name="Shape 3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287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5894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82863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7297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6249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3" name="Shape 4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8584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8204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290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69561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1" name="Shape 4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9215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6" name="Shape 4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4065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3" name="Shape 4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68518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3" name="Shape 4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2489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0" name="Shape 5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4646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7" name="Shape 5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96374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4" name="Shape 5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59354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3462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0590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3" name="Shape 5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08651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Shape 5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9538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7017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145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8877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0425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03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40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s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932000" cy="17061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6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932000" cy="17061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455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275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66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docs.python.org/2/library/stdtypes.html#string-methods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4" Type="http://schemas.openxmlformats.org/officeDocument/2006/relationships/hyperlink" Target="http://open.umich.edu/" TargetMode="External"/><Relationship Id="rId5" Type="http://schemas.openxmlformats.org/officeDocument/2006/relationships/image" Target="../media/image2.jp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Strings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6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3865625" y="6973885"/>
            <a:ext cx="79263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for Everybody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  <a:endParaRPr lang="en-US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739812" y="7332660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Strings</a:t>
            </a:r>
          </a:p>
        </p:txBody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1155701" y="2603500"/>
            <a:ext cx="5947431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definite loop using a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is much more elegant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completely taken care of by 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</a:t>
            </a:r>
          </a:p>
        </p:txBody>
      </p:sp>
      <p:sp>
        <p:nvSpPr>
          <p:cNvPr id="308" name="Shape 30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8774825" y="4454221"/>
            <a:ext cx="60599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Strings</a:t>
            </a:r>
          </a:p>
        </p:txBody>
      </p:sp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891236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definite loop using a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is much more </a:t>
            </a:r>
            <a:r>
              <a:rPr lang="en-US" sz="3600" u="none" strike="noStrike" cap="none" dirty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elegant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completely taken care of by 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8058071" y="5568950"/>
            <a:ext cx="59832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8058071" y="3424870"/>
            <a:ext cx="50157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18" name="Shape 31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and Counting</a:t>
            </a:r>
          </a:p>
        </p:txBody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1155700" y="3025790"/>
            <a:ext cx="6273800" cy="443678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is a simple loop that loops through each letter in a string and counts the number of times the loop encounters the 'a' character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8753100" y="3468675"/>
            <a:ext cx="6885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letter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word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if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count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Looking Deeper into 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6881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iterates</a:t>
            </a:r>
            <a:r>
              <a:rPr lang="en-US" sz="3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through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(ordered set)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block (body)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code is executed once for each value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moves through all of the values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8669342" y="5226050"/>
            <a:ext cx="7193399" cy="1371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print(letter)</a:t>
            </a:r>
            <a:endParaRPr lang="en-US" sz="36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34" name="Shape 334"/>
          <p:cNvSpPr txBox="1"/>
          <p:nvPr/>
        </p:nvSpPr>
        <p:spPr>
          <a:xfrm>
            <a:off x="8108943" y="3248202"/>
            <a:ext cx="3256613" cy="12810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12275426" y="3248202"/>
            <a:ext cx="3751578" cy="10751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Six-character string</a:t>
            </a:r>
          </a:p>
        </p:txBody>
      </p:sp>
      <p:cxnSp>
        <p:nvCxnSpPr>
          <p:cNvPr id="336" name="Shape 336"/>
          <p:cNvCxnSpPr/>
          <p:nvPr/>
        </p:nvCxnSpPr>
        <p:spPr>
          <a:xfrm rot="10800000">
            <a:off x="9577502" y="4511775"/>
            <a:ext cx="984797" cy="82230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7" name="Shape 337"/>
          <p:cNvCxnSpPr/>
          <p:nvPr/>
        </p:nvCxnSpPr>
        <p:spPr>
          <a:xfrm rot="10800000" flipH="1">
            <a:off x="13544454" y="4403739"/>
            <a:ext cx="727345" cy="8223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2" name="Shape 342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3" name="Shape 343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344" name="Shape 344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45" name="Shape 345"/>
          <p:cNvCxnSpPr>
            <a:endCxn id="354" idx="2"/>
          </p:cNvCxnSpPr>
          <p:nvPr/>
        </p:nvCxnSpPr>
        <p:spPr>
          <a:xfrm flipH="1" flipV="1">
            <a:off x="6686600" y="2768699"/>
            <a:ext cx="14238" cy="587276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>
            <a:stCxn id="347" idx="2"/>
          </p:cNvCxnSpPr>
          <p:nvPr/>
        </p:nvCxnSpPr>
        <p:spPr>
          <a:xfrm flipH="1">
            <a:off x="66975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133200" y="4516675"/>
            <a:ext cx="3596099" cy="4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50" name="Shape 35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>
            <a:off x="1401761" y="5209178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53" name="Shape 35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52451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letter</a:t>
            </a:r>
            <a:r>
              <a:rPr lang="en-US" sz="35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en-US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54" name="Shape 354"/>
          <p:cNvSpPr txBox="1"/>
          <p:nvPr/>
        </p:nvSpPr>
        <p:spPr>
          <a:xfrm>
            <a:off x="5130800" y="2019300"/>
            <a:ext cx="3111599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Advance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letter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7927750" y="5086350"/>
            <a:ext cx="66390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print(letter)</a:t>
            </a:r>
            <a:endParaRPr lang="en-US" sz="36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56" name="Shape 356"/>
          <p:cNvSpPr txBox="1"/>
          <p:nvPr/>
        </p:nvSpPr>
        <p:spPr>
          <a:xfrm>
            <a:off x="9740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10490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11264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2014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127381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134874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1171575" y="6978788"/>
            <a:ext cx="14530388" cy="13508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iteration variable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iterates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through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and 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block (body)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code is executed once for each value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</p:txBody>
      </p:sp>
      <p:cxnSp>
        <p:nvCxnSpPr>
          <p:cNvPr id="363" name="Shape 363"/>
          <p:cNvCxnSpPr/>
          <p:nvPr/>
        </p:nvCxnSpPr>
        <p:spPr>
          <a:xfrm>
            <a:off x="4703700" y="2385900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4275137" y="1638300"/>
            <a:ext cx="7253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 smtClean="0">
                <a:solidFill>
                  <a:srgbClr val="FFD966"/>
                </a:solidFill>
              </a:rPr>
              <a:t>More String Operations</a:t>
            </a:r>
            <a:endParaRPr lang="en-US" sz="7200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235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5059363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Slicing Strings</a:t>
            </a:r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6024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also look at any continuous section of a string using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colon operator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second number is one beyond the end of the slice - </a:t>
            </a:r>
            <a:r>
              <a:rPr lang="en-US" sz="34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4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 to but not including</a:t>
            </a:r>
            <a:r>
              <a:rPr lang="en-US" sz="34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second number is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beyond the end of the string, it stops at the end 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9069093" y="3351837"/>
            <a:ext cx="6553499" cy="449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6:7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402"/>
          <p:cNvSpPr txBox="1"/>
          <p:nvPr/>
        </p:nvSpPr>
        <p:spPr>
          <a:xfrm>
            <a:off x="9069093" y="3662637"/>
            <a:ext cx="68634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:]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[:]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Monty Python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5059363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Slicing Strings</a:t>
            </a:r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1155701" y="2603500"/>
            <a:ext cx="6166752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lvl="0" indent="0">
              <a:spcBef>
                <a:spcPts val="0"/>
              </a:spcBef>
              <a:buSzPct val="171000"/>
              <a:buNone/>
            </a:pP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we leave off the first number or the last number of the slice, it is assumed to be the beginning or end of the string respectively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085031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Concatenation</a:t>
            </a:r>
          </a:p>
        </p:txBody>
      </p:sp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6059488" cy="475777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the 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operator is applied to strings, it means 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concatenation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7900200" y="3101750"/>
            <a:ext cx="7187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HelloThere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</a:t>
            </a:r>
            <a:r>
              <a:rPr lang="en-US" sz="7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7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 a</a:t>
            </a: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Logical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Operator</a:t>
            </a:r>
          </a:p>
        </p:txBody>
      </p:sp>
      <p:sp>
        <p:nvSpPr>
          <p:cNvPr id="439" name="Shape 43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6595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keyword can also be used to check to see if one string is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another string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expression is a logical expression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returns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or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can be used in an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statement</a:t>
            </a:r>
          </a:p>
        </p:txBody>
      </p:sp>
      <p:sp>
        <p:nvSpPr>
          <p:cNvPr id="440" name="Shape 440"/>
          <p:cNvSpPr txBox="1"/>
          <p:nvPr/>
        </p:nvSpPr>
        <p:spPr>
          <a:xfrm>
            <a:off x="9255125" y="2298700"/>
            <a:ext cx="6721474" cy="6311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'nan'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'Found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it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!</a:t>
            </a:r>
            <a:r>
              <a:rPr lang="en-US" sz="30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Found it!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741680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Data Type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2882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329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string is a sequence of characters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string literal uses quotes  </a:t>
            </a:r>
            <a:b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000" b="0" i="0" u="none" strike="noStrike" cap="none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  <a:r>
              <a:rPr lang="en-US" sz="3000" b="0" i="0" u="none" strike="noStrike" cap="none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or </a:t>
            </a:r>
            <a:r>
              <a:rPr lang="en-US" sz="3000" dirty="0">
                <a:solidFill>
                  <a:srgbClr val="FF00FF"/>
                </a:solidFill>
              </a:rPr>
              <a:t>"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  <a:r>
              <a:rPr lang="en-US" sz="3000" dirty="0">
                <a:solidFill>
                  <a:srgbClr val="FF00FF"/>
                </a:solidFill>
              </a:rPr>
              <a:t>"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00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strings, + means </a:t>
            </a:r>
            <a:r>
              <a:rPr lang="en-US" sz="3000" b="0" i="0" u="none" strike="noStrike" cap="none" dirty="0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concatenate</a:t>
            </a:r>
            <a:r>
              <a:rPr lang="en-US" sz="3000" b="0" i="0" u="none" strike="noStrike" cap="none" dirty="0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a string contains numbers, it is still a string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convert numbers in a string into a number using </a:t>
            </a:r>
            <a:r>
              <a:rPr lang="en-US" sz="30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9040811" y="833718"/>
            <a:ext cx="6959599" cy="74721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str1 = "Hello</a:t>
            </a:r>
            <a:r>
              <a:rPr lang="en-US" sz="280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str2 =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 = str1 + str2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</a:t>
            </a:r>
            <a:r>
              <a:rPr lang="en-US" sz="28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Hellothere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str3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</a:t>
            </a:r>
            <a:r>
              <a:rPr lang="en-US" sz="2800" i="0" u="none" strike="noStrike" cap="none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cannot concatenate '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28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(str3)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Comparison</a:t>
            </a:r>
          </a:p>
        </p:txBody>
      </p:sp>
      <p:sp>
        <p:nvSpPr>
          <p:cNvPr id="446" name="Shape 446"/>
          <p:cNvSpPr txBox="1"/>
          <p:nvPr/>
        </p:nvSpPr>
        <p:spPr>
          <a:xfrm>
            <a:off x="927100" y="2667000"/>
            <a:ext cx="15328900" cy="532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'All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right, bananas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.'</a:t>
            </a:r>
            <a:r>
              <a:rPr lang="en-US" sz="3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'Your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word,'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comes before banana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</a:t>
            </a:r>
            <a:r>
              <a:rPr lang="en-US" sz="34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4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'Your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word,'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comes after banana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</a:t>
            </a:r>
            <a:r>
              <a:rPr lang="en-US" sz="3400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4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'All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right, bananas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.')</a:t>
            </a:r>
            <a:endParaRPr lang="en-US" sz="3400" i="0" u="none" strike="noStrike" cap="none" dirty="0">
              <a:solidFill>
                <a:srgbClr val="FF7F00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title"/>
          </p:nvPr>
        </p:nvSpPr>
        <p:spPr>
          <a:xfrm>
            <a:off x="7986713" y="673718"/>
            <a:ext cx="68009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Library</a:t>
            </a:r>
          </a:p>
        </p:txBody>
      </p:sp>
      <p:sp>
        <p:nvSpPr>
          <p:cNvPr id="452" name="Shape 452"/>
          <p:cNvSpPr txBox="1">
            <a:spLocks noGrp="1"/>
          </p:cNvSpPr>
          <p:nvPr>
            <p:ph type="body" idx="1"/>
          </p:nvPr>
        </p:nvSpPr>
        <p:spPr>
          <a:xfrm>
            <a:off x="1155700" y="1452218"/>
            <a:ext cx="6831013" cy="697716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has a number of string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which are in the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string library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are already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built into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every string - we invoke them by appending the function to the string variable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do not modify the original string, instead they return a new string that has been altered</a:t>
            </a:r>
          </a:p>
        </p:txBody>
      </p:sp>
      <p:sp>
        <p:nvSpPr>
          <p:cNvPr id="453" name="Shape 453"/>
          <p:cNvSpPr txBox="1"/>
          <p:nvPr/>
        </p:nvSpPr>
        <p:spPr>
          <a:xfrm>
            <a:off x="8484325" y="2379900"/>
            <a:ext cx="7557299" cy="5895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4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4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en-US" sz="3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greet)</a:t>
            </a:r>
            <a:endParaRPr lang="en-US" sz="34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'Hi </a:t>
            </a:r>
            <a:r>
              <a:rPr lang="en-US" sz="34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There'</a:t>
            </a:r>
            <a:r>
              <a:rPr lang="en-US" sz="34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4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())</a:t>
            </a:r>
            <a:endParaRPr lang="en-US" sz="34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hi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/>
          <p:nvPr/>
        </p:nvSpPr>
        <p:spPr>
          <a:xfrm>
            <a:off x="902991" y="692855"/>
            <a:ext cx="14919599" cy="77887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 world</a:t>
            </a:r>
            <a:r>
              <a:rPr lang="en-US" sz="30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000" i="0" u="none" strike="noStrike" cap="none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['capitalize',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casefold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'center', 'count', 'encode',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endswith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expandtabs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'find', 'format',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format_map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'index',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isalnum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isalpha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isdecimal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isdigit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isidentifier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islower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isnumeric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isprintable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isspace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istitle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isupper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'join',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ljust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'lower',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lstrip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maketrans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'partition', 'replace',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rfind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rindex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rjust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rpartition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rsplit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rstrip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'split',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splitlines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startswith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'strip', '</a:t>
            </a:r>
            <a:r>
              <a:rPr lang="en-US" sz="30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swapcase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'title', 'translate', 'upper', 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dirty="0" err="1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zfill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lang="en-US"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  </a:t>
            </a:r>
            <a:r>
              <a:rPr lang="en-US" sz="2800" u="sng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https://docs.python.org/3/library/stdtypes.html#string-methods</a:t>
            </a:r>
            <a:endParaRPr lang="en-US" sz="2800" u="sng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3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1023937"/>
            <a:ext cx="12026900" cy="69977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/>
          <p:nvPr/>
        </p:nvSpPr>
        <p:spPr>
          <a:xfrm>
            <a:off x="728663" y="2406640"/>
            <a:ext cx="7857886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str.capitalize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str.center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(width[, </a:t>
            </a:r>
            <a:r>
              <a:rPr lang="en-US" sz="2800" u="none" strike="noStrike" cap="none" dirty="0" err="1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fillchar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str.endswith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(suffix[,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str.find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(sub[,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</p:txBody>
      </p:sp>
      <p:sp>
        <p:nvSpPr>
          <p:cNvPr id="469" name="Shape 469"/>
          <p:cNvSpPr txBox="1"/>
          <p:nvPr/>
        </p:nvSpPr>
        <p:spPr>
          <a:xfrm>
            <a:off x="9080500" y="2406640"/>
            <a:ext cx="6721475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str.replace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(old, new[, count])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str.lower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str.rstrip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str.strip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str.upper</a:t>
            </a:r>
            <a:r>
              <a:rPr lang="en-US" sz="2800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</p:txBody>
      </p:sp>
      <p:sp>
        <p:nvSpPr>
          <p:cNvPr id="470" name="Shape 4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272089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Library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7635874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7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a String</a:t>
            </a:r>
          </a:p>
        </p:txBody>
      </p:sp>
      <p:sp>
        <p:nvSpPr>
          <p:cNvPr id="476" name="Shape 47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88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the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find()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to search for a substring within another string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finds the first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occurrence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substring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substring is not found,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returns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 that string position starts at zero</a:t>
            </a:r>
          </a:p>
        </p:txBody>
      </p:sp>
      <p:sp>
        <p:nvSpPr>
          <p:cNvPr id="477" name="Shape 477"/>
          <p:cNvSpPr txBox="1"/>
          <p:nvPr/>
        </p:nvSpPr>
        <p:spPr>
          <a:xfrm>
            <a:off x="9677400" y="3986200"/>
            <a:ext cx="62466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-1</a:t>
            </a:r>
          </a:p>
        </p:txBody>
      </p:sp>
      <p:cxnSp>
        <p:nvCxnSpPr>
          <p:cNvPr id="478" name="Shape 478"/>
          <p:cNvCxnSpPr/>
          <p:nvPr/>
        </p:nvCxnSpPr>
        <p:spPr>
          <a:xfrm flipH="1" flipV="1">
            <a:off x="10302875" y="1084262"/>
            <a:ext cx="1295910" cy="826299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9" name="Shape 479"/>
          <p:cNvSpPr txBox="1"/>
          <p:nvPr/>
        </p:nvSpPr>
        <p:spPr>
          <a:xfrm>
            <a:off x="9766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480" name="Shape 480"/>
          <p:cNvSpPr txBox="1"/>
          <p:nvPr/>
        </p:nvSpPr>
        <p:spPr>
          <a:xfrm>
            <a:off x="9766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10515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10515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3" name="Shape 483"/>
          <p:cNvSpPr txBox="1"/>
          <p:nvPr/>
        </p:nvSpPr>
        <p:spPr>
          <a:xfrm>
            <a:off x="11290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484" name="Shape 484"/>
          <p:cNvSpPr txBox="1"/>
          <p:nvPr/>
        </p:nvSpPr>
        <p:spPr>
          <a:xfrm>
            <a:off x="11290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485" name="Shape 485"/>
          <p:cNvSpPr txBox="1"/>
          <p:nvPr/>
        </p:nvSpPr>
        <p:spPr>
          <a:xfrm>
            <a:off x="12039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486" name="Shape 486"/>
          <p:cNvSpPr txBox="1"/>
          <p:nvPr/>
        </p:nvSpPr>
        <p:spPr>
          <a:xfrm>
            <a:off x="12039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7" name="Shape 487"/>
          <p:cNvSpPr txBox="1"/>
          <p:nvPr/>
        </p:nvSpPr>
        <p:spPr>
          <a:xfrm>
            <a:off x="127635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488" name="Shape 488"/>
          <p:cNvSpPr txBox="1"/>
          <p:nvPr/>
        </p:nvSpPr>
        <p:spPr>
          <a:xfrm>
            <a:off x="127635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489" name="Shape 489"/>
          <p:cNvSpPr txBox="1"/>
          <p:nvPr/>
        </p:nvSpPr>
        <p:spPr>
          <a:xfrm>
            <a:off x="135128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490" name="Shape 490"/>
          <p:cNvSpPr txBox="1"/>
          <p:nvPr/>
        </p:nvSpPr>
        <p:spPr>
          <a:xfrm>
            <a:off x="135128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Making everything </a:t>
            </a:r>
            <a:r>
              <a:rPr lang="en-US" sz="6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UPPER CASE</a:t>
            </a:r>
          </a:p>
        </p:txBody>
      </p:sp>
      <p:sp>
        <p:nvSpPr>
          <p:cNvPr id="496" name="Shape 49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1739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make a copy of a string in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lower case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or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upper case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Often when we are searching for a string using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</a:t>
            </a:r>
            <a:r>
              <a:rPr lang="en-US" sz="3600" u="none" strike="noStrike" cap="none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first convert the string to lower case so we can search a string regardless of case</a:t>
            </a:r>
          </a:p>
        </p:txBody>
      </p:sp>
      <p:sp>
        <p:nvSpPr>
          <p:cNvPr id="497" name="Shape 497"/>
          <p:cNvSpPr txBox="1"/>
          <p:nvPr/>
        </p:nvSpPr>
        <p:spPr>
          <a:xfrm>
            <a:off x="9317825" y="3232150"/>
            <a:ext cx="66896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.upper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 and Replace</a:t>
            </a:r>
          </a:p>
        </p:txBody>
      </p:sp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6594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replace()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is like a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 and replace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operation in a word processor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replaces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 occurrences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 string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with the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replacement string</a:t>
            </a:r>
          </a:p>
        </p:txBody>
      </p:sp>
      <p:sp>
        <p:nvSpPr>
          <p:cNvPr id="504" name="Shape 504"/>
          <p:cNvSpPr txBox="1"/>
          <p:nvPr/>
        </p:nvSpPr>
        <p:spPr>
          <a:xfrm>
            <a:off x="7366000" y="3516300"/>
            <a:ext cx="8889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 = 'Hello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greet.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'Jane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Jane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greet.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err="1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000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Stripping Whitespace</a:t>
            </a:r>
          </a:p>
        </p:txBody>
      </p:sp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7881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we want to take a string and remove whitespace at the beginning and/or end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71000"/>
              <a:buFont typeface="Cabin"/>
              <a:buChar char="•"/>
            </a:pPr>
            <a:r>
              <a:rPr lang="en-US" sz="36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lstrip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rstrip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remove whitespace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at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left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right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strip()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emoves both beginning and ending whitespace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8818275" y="3244850"/>
            <a:ext cx="6863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   Hello Bob  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 Bob  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  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.strip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/>
          <p:nvPr/>
        </p:nvSpPr>
        <p:spPr>
          <a:xfrm>
            <a:off x="1411262" y="2946377"/>
            <a:ext cx="130107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'Please have a nice day</a:t>
            </a:r>
            <a:r>
              <a:rPr lang="en-US" sz="36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'Please'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'p'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</p:txBody>
      </p:sp>
      <p:sp>
        <p:nvSpPr>
          <p:cNvPr id="517" name="Shape 517"/>
          <p:cNvSpPr txBox="1"/>
          <p:nvPr/>
        </p:nvSpPr>
        <p:spPr>
          <a:xfrm>
            <a:off x="1155700" y="241300"/>
            <a:ext cx="13931900" cy="22986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Prefixes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641667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67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and Converting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4166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329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prefer to read data in using </a:t>
            </a: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strings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then parse and convert the data as we need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gives us more control over error situations and/or bad user input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 numbers must be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converted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from strings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8342311" y="869950"/>
            <a:ext cx="7099200" cy="7391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'Enter:'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Enter: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Chuck</a:t>
            </a:r>
            <a:endParaRPr lang="en-US" sz="30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'Enter:'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Enter: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</a:t>
            </a:r>
            <a:r>
              <a:rPr lang="en-US" sz="3000" i="0" u="none" strike="noStrike" cap="none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unsupported operand type(s) for -: '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/>
          <p:nvPr/>
        </p:nvSpPr>
        <p:spPr>
          <a:xfrm>
            <a:off x="832600" y="3383450"/>
            <a:ext cx="15316200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'From 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  <a:r>
              <a:rPr lang="en-US" sz="280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'@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 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i="0" u="none" strike="noStrike" cap="none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i="0" u="none" strike="noStrike" cap="none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en-US" sz="280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3" name="Shape 523"/>
          <p:cNvSpPr txBox="1"/>
          <p:nvPr/>
        </p:nvSpPr>
        <p:spPr>
          <a:xfrm>
            <a:off x="1016000" y="2749550"/>
            <a:ext cx="14649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@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5599987" y="1764575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21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7917521" y="1816100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31</a:t>
            </a:r>
          </a:p>
        </p:txBody>
      </p:sp>
      <p:cxnSp>
        <p:nvCxnSpPr>
          <p:cNvPr id="526" name="Shape 526"/>
          <p:cNvCxnSpPr/>
          <p:nvPr/>
        </p:nvCxnSpPr>
        <p:spPr>
          <a:xfrm rot="10800000">
            <a:off x="5859764" y="2395399"/>
            <a:ext cx="17700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7" name="Shape 527"/>
          <p:cNvCxnSpPr/>
          <p:nvPr/>
        </p:nvCxnSpPr>
        <p:spPr>
          <a:xfrm rot="10800000">
            <a:off x="8180110" y="2476361"/>
            <a:ext cx="16499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8" name="Shape 528"/>
          <p:cNvCxnSpPr/>
          <p:nvPr/>
        </p:nvCxnSpPr>
        <p:spPr>
          <a:xfrm rot="10800000" flipH="1">
            <a:off x="6116450" y="3362449"/>
            <a:ext cx="1877699" cy="177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29" name="Shape 529"/>
          <p:cNvSpPr txBox="1"/>
          <p:nvPr/>
        </p:nvSpPr>
        <p:spPr>
          <a:xfrm>
            <a:off x="10159724" y="776149"/>
            <a:ext cx="5506176" cy="14002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Parsing and Extracting</a:t>
            </a:r>
          </a:p>
        </p:txBody>
      </p:sp>
      <p:pic>
        <p:nvPicPr>
          <p:cNvPr id="530" name="Shape 5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02186" y="5241450"/>
            <a:ext cx="2186099" cy="2324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5700" y="833718"/>
            <a:ext cx="13360712" cy="1706182"/>
          </a:xfrm>
        </p:spPr>
        <p:txBody>
          <a:bodyPr/>
          <a:lstStyle/>
          <a:p>
            <a:r>
              <a:rPr lang="en-US" sz="7200" dirty="0" smtClean="0">
                <a:solidFill>
                  <a:srgbClr val="FFD966"/>
                </a:solidFill>
              </a:rPr>
              <a:t>Two Kinds of Strings</a:t>
            </a:r>
            <a:endParaRPr lang="en-US" sz="7200" dirty="0">
              <a:solidFill>
                <a:srgbClr val="FFD9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719694" y="2723853"/>
            <a:ext cx="62841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</a:t>
            </a:r>
            <a:r>
              <a:rPr lang="en-US" sz="3200" dirty="0" smtClean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3.5.1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x = '이광춘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class '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x = 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u'이광춘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dirty="0" smtClean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class '</a:t>
            </a:r>
            <a:r>
              <a:rPr lang="en-US" sz="3200" dirty="0" err="1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 smtClean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endParaRPr lang="en-US" sz="3200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27137" y="2723853"/>
            <a:ext cx="63601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2.7.10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x = '이광춘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type(x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type '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x = </a:t>
            </a:r>
            <a:r>
              <a:rPr lang="en-US" sz="3200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u'이광춘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r>
              <a:rPr lang="en-US" sz="3200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type(x</a:t>
            </a:r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r>
              <a:rPr lang="en-US" sz="3200" dirty="0" smtClean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  <a:r>
              <a:rPr lang="en-US" sz="3200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type '</a:t>
            </a:r>
            <a:r>
              <a:rPr lang="en-US" sz="3200" dirty="0" err="1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unicode</a:t>
            </a:r>
            <a:r>
              <a:rPr lang="en-US" sz="3200" dirty="0" smtClean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  <a:endParaRPr lang="en-US" sz="3200" dirty="0">
              <a:solidFill>
                <a:schemeClr val="bg1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3300" y="7366599"/>
            <a:ext cx="741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FA00"/>
                </a:solidFill>
              </a:rPr>
              <a:t>In Python 3, all strings are Unicode</a:t>
            </a:r>
            <a:endParaRPr lang="en-US" sz="3600" dirty="0">
              <a:solidFill>
                <a:srgbClr val="00FA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621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15171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type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Read/Convert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Indexing strings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Slicing strings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:4]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strings </a:t>
            </a:r>
            <a:b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with </a:t>
            </a: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Concatenating strings with  </a:t>
            </a:r>
            <a:r>
              <a:rPr lang="en-US" sz="36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</a:p>
        </p:txBody>
      </p:sp>
      <p:sp>
        <p:nvSpPr>
          <p:cNvPr id="537" name="Shape 537"/>
          <p:cNvSpPr txBox="1">
            <a:spLocks noGrp="1"/>
          </p:cNvSpPr>
          <p:nvPr>
            <p:ph type="body" idx="4294967295"/>
          </p:nvPr>
        </p:nvSpPr>
        <p:spPr>
          <a:xfrm>
            <a:off x="9110663" y="2655720"/>
            <a:ext cx="5977037" cy="56276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operations 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library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comparisons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in strings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Replacing text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Stripping white space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543" name="Shape 543"/>
          <p:cNvSpPr txBox="1"/>
          <p:nvPr/>
        </p:nvSpPr>
        <p:spPr>
          <a:xfrm>
            <a:off x="1155700" y="2208255"/>
            <a:ext cx="6797699" cy="5690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These slides are Copyright 2010-  Charles R. </a:t>
            </a:r>
            <a:r>
              <a:rPr lang="en-US" sz="1800" dirty="0">
                <a:solidFill>
                  <a:srgbClr val="FFFFFF"/>
                </a:solidFill>
              </a:rPr>
              <a:t>Severance (</a:t>
            </a:r>
            <a:r>
              <a:rPr lang="en-U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 dirty="0">
                <a:solidFill>
                  <a:srgbClr val="FFFFFF"/>
                </a:solidFill>
              </a:rPr>
              <a:t>) of the University of Michigan School of Information and </a:t>
            </a:r>
            <a:r>
              <a:rPr lang="en-US" sz="1800" u="sng" dirty="0">
                <a:solidFill>
                  <a:srgbClr val="FFFF00"/>
                </a:solidFill>
                <a:hlinkClick r:id="rId4"/>
              </a:rPr>
              <a:t>open.umich.edu</a:t>
            </a:r>
            <a:r>
              <a:rPr lang="en-US" sz="1800" dirty="0">
                <a:solidFill>
                  <a:srgbClr val="FFFFFF"/>
                </a:solidFill>
              </a:rPr>
              <a:t>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… Insert new Contributors and Translators here</a:t>
            </a:r>
          </a:p>
        </p:txBody>
      </p:sp>
      <p:pic>
        <p:nvPicPr>
          <p:cNvPr id="544" name="Shape 54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977618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Shape 54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97687" y="1155818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6" name="Shape 546"/>
          <p:cNvSpPr txBox="1"/>
          <p:nvPr/>
        </p:nvSpPr>
        <p:spPr>
          <a:xfrm>
            <a:off x="8704400" y="2208255"/>
            <a:ext cx="6797699" cy="5690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028950" y="833718"/>
            <a:ext cx="120587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Looking Inside Strings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880268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get at any single character in a string using an index specified in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square brackets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index value must be an integer and starts at zero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index value can be an expression that is computed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10867921" y="4517526"/>
            <a:ext cx="4878899" cy="37883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-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  <p:pic>
        <p:nvPicPr>
          <p:cNvPr id="230" name="Shape 2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4050" y="908000"/>
            <a:ext cx="2489200" cy="1663317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Shape 231"/>
          <p:cNvSpPr txBox="1"/>
          <p:nvPr/>
        </p:nvSpPr>
        <p:spPr>
          <a:xfrm>
            <a:off x="10566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10566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1315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11315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12090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2090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12839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12839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135636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135636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143129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143129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Character Too Far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245225" cy="518830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will get a </a:t>
            </a: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error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you attempt to index beyond the end of a string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 be careful when constructing index values and slices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8759825" y="3239110"/>
            <a:ext cx="6845400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000" i="0" u="none" strike="noStrike" cap="none" dirty="0" smtClean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3000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</a:t>
            </a:r>
            <a:r>
              <a:rPr lang="en-US" sz="3000" i="0" u="none" strike="noStrike" cap="none" dirty="0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3000" i="0" u="none" strike="noStrike" cap="none" dirty="0" err="1" smtClean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IndexError</a:t>
            </a:r>
            <a:r>
              <a:rPr lang="en-US" sz="3000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string index out of range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Strings Have Length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7386041" cy="46084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4000" u="none" strike="noStrike" cap="none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built</a:t>
            </a:r>
            <a:r>
              <a:rPr lang="en-US" sz="4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-in function </a:t>
            </a:r>
            <a:r>
              <a:rPr lang="en-US" sz="4000" u="none" strike="noStrike" cap="none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4000" u="none" strike="noStrike" cap="none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gives </a:t>
            </a:r>
            <a:r>
              <a:rPr lang="en-US" sz="4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 the length of a string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9947700" y="5551475"/>
            <a:ext cx="63080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 smtClean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  <a:endParaRPr lang="en-US" sz="3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0375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10375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1125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11125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1899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1899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12649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12649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133731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33731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141224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141224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7" name="Shape 277"/>
          <p:cNvSpPr txBox="1"/>
          <p:nvPr/>
        </p:nvSpPr>
        <p:spPr>
          <a:xfrm>
            <a:off x="3208336" y="6069012"/>
            <a:ext cx="1820862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'banana'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1442699" y="6000750"/>
            <a:ext cx="23590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number)</a:t>
            </a:r>
          </a:p>
        </p:txBody>
      </p: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80" name="Shape 280"/>
          <p:cNvSpPr txBox="1"/>
          <p:nvPr/>
        </p:nvSpPr>
        <p:spPr>
          <a:xfrm>
            <a:off x="10283825" y="2710522"/>
            <a:ext cx="5130899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stored code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we use. A function takes some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produces an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y: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400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blah</a:t>
            </a: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7" name="Shape 277"/>
          <p:cNvSpPr txBox="1"/>
          <p:nvPr/>
        </p:nvSpPr>
        <p:spPr>
          <a:xfrm>
            <a:off x="3208336" y="6069012"/>
            <a:ext cx="1820862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'banana'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1442699" y="6000750"/>
            <a:ext cx="23590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number)</a:t>
            </a:r>
          </a:p>
        </p:txBody>
      </p: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0" name="Shape 280"/>
          <p:cNvSpPr txBox="1"/>
          <p:nvPr/>
        </p:nvSpPr>
        <p:spPr>
          <a:xfrm>
            <a:off x="10283825" y="2710522"/>
            <a:ext cx="5130899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stored code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we use. A function takes some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produces an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11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2719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Strings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1155701" y="2603500"/>
            <a:ext cx="571141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a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statement, an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and the </a:t>
            </a:r>
            <a:r>
              <a:rPr lang="en-US" sz="36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function, we can construct a loop to look at each of the letters in a string individually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8239813" y="3690900"/>
            <a:ext cx="59453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en-US" sz="3000" i="0" u="none" strike="noStrike" cap="none" dirty="0" smtClean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i="0" u="none" strike="noStrike" cap="none" dirty="0" smtClean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14728825" y="3740150"/>
            <a:ext cx="6984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 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 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2071</Words>
  <Application>Microsoft Macintosh PowerPoint</Application>
  <PresentationFormat>Custom</PresentationFormat>
  <Paragraphs>442</Paragraphs>
  <Slides>33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Cabin</vt:lpstr>
      <vt:lpstr>Courier</vt:lpstr>
      <vt:lpstr>Courier New</vt:lpstr>
      <vt:lpstr>Gill Sans</vt:lpstr>
      <vt:lpstr>ヒラギノ角ゴ ProN W3</vt:lpstr>
      <vt:lpstr>Title &amp; Subtitle</vt:lpstr>
      <vt:lpstr>Strings</vt:lpstr>
      <vt:lpstr>String Data Type</vt:lpstr>
      <vt:lpstr>Reading and Converting</vt:lpstr>
      <vt:lpstr>Looking Inside Strings</vt:lpstr>
      <vt:lpstr>A Character Too Far</vt:lpstr>
      <vt:lpstr>Strings Have Length</vt:lpstr>
      <vt:lpstr>len Function</vt:lpstr>
      <vt:lpstr>len Function</vt:lpstr>
      <vt:lpstr>Looping Through Strings</vt:lpstr>
      <vt:lpstr>Looping Through Strings</vt:lpstr>
      <vt:lpstr>Looping Through Strings</vt:lpstr>
      <vt:lpstr>Looping and Counting</vt:lpstr>
      <vt:lpstr>Looking Deeper into in</vt:lpstr>
      <vt:lpstr>PowerPoint Presentation</vt:lpstr>
      <vt:lpstr>More String Operations</vt:lpstr>
      <vt:lpstr>Slicing Strings</vt:lpstr>
      <vt:lpstr>Slicing Strings</vt:lpstr>
      <vt:lpstr>String Concatenation</vt:lpstr>
      <vt:lpstr>Using in as a Logical Operator</vt:lpstr>
      <vt:lpstr>String Comparison</vt:lpstr>
      <vt:lpstr>String Library</vt:lpstr>
      <vt:lpstr>PowerPoint Presentation</vt:lpstr>
      <vt:lpstr>PowerPoint Presentation</vt:lpstr>
      <vt:lpstr>String Library</vt:lpstr>
      <vt:lpstr>Searching a String</vt:lpstr>
      <vt:lpstr>Making everything UPPER CASE</vt:lpstr>
      <vt:lpstr>Search and Replace</vt:lpstr>
      <vt:lpstr>Stripping Whitespace</vt:lpstr>
      <vt:lpstr>PowerPoint Presentation</vt:lpstr>
      <vt:lpstr>PowerPoint Presentation</vt:lpstr>
      <vt:lpstr>Two Kinds of Strings</vt:lpstr>
      <vt:lpstr>Summary</vt:lpstr>
      <vt:lpstr>Acknowledgements / Contributions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</dc:title>
  <cp:lastModifiedBy>Charles Severance</cp:lastModifiedBy>
  <cp:revision>47</cp:revision>
  <dcterms:modified xsi:type="dcterms:W3CDTF">2017-05-12T14:31:08Z</dcterms:modified>
</cp:coreProperties>
</file>