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5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1" r:id="rId15"/>
    <p:sldId id="299" r:id="rId16"/>
    <p:sldId id="270" r:id="rId17"/>
    <p:sldId id="292" r:id="rId18"/>
    <p:sldId id="293" r:id="rId19"/>
    <p:sldId id="294" r:id="rId20"/>
    <p:sldId id="274" r:id="rId21"/>
    <p:sldId id="275" r:id="rId22"/>
    <p:sldId id="276" r:id="rId23"/>
    <p:sldId id="277" r:id="rId24"/>
    <p:sldId id="295" r:id="rId25"/>
    <p:sldId id="279" r:id="rId26"/>
    <p:sldId id="296" r:id="rId27"/>
    <p:sldId id="280" r:id="rId28"/>
    <p:sldId id="281" r:id="rId29"/>
    <p:sldId id="282" r:id="rId30"/>
    <p:sldId id="285" r:id="rId31"/>
    <p:sldId id="283" r:id="rId32"/>
    <p:sldId id="284" r:id="rId33"/>
    <p:sldId id="297" r:id="rId3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4"/>
    <p:restoredTop sz="93750"/>
  </p:normalViewPr>
  <p:slideViewPr>
    <p:cSldViewPr snapToGrid="0" snapToObjects="1">
      <p:cViewPr varScale="1">
        <p:scale>
          <a:sx n="61" d="100"/>
          <a:sy n="61" d="100"/>
        </p:scale>
        <p:origin x="1272" y="22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</a:t>
            </a:r>
            <a:r>
              <a:rPr lang="en-US" dirty="0" smtClean="0">
                <a:solidFill>
                  <a:schemeClr val="dk2"/>
                </a:solidFill>
              </a:rPr>
              <a:t>acknowledgement page(s).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613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5640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68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8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12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en.wikipedia.org/wiki/George_Boole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 Execution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3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4081449" y="7179647"/>
            <a:ext cx="80322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</a:t>
            </a:r>
            <a:r>
              <a:rPr lang="en-US" sz="32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py4e</a:t>
            </a: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83947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300" y="730574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print('Bigger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print('Bigger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  <a:endParaRPr lang="en-US" sz="32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5" name="Shape 361"/>
          <p:cNvSpPr txBox="1"/>
          <p:nvPr/>
        </p:nvSpPr>
        <p:spPr>
          <a:xfrm>
            <a:off x="2147475" y="524656"/>
            <a:ext cx="12044775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Think About begin/end Blocks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print('More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than one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print('Less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than 100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Nested Decisions</a:t>
            </a: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print('More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one’)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print('Less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  <a:r>
              <a:rPr lang="en-US" sz="2600" u="none" strike="noStrike" cap="none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80107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651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Decisions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874687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want to do one thing if a logical expression is true and something else if the expression is false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fork in the road - we must choose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or the other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path but not both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</a:t>
            </a:r>
            <a:r>
              <a:rPr lang="en-US" sz="6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Decisions with else: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print('Bigger')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print('Smaller')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Visualize Blocks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print('Bigger')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print('Smaller')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0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D966"/>
                </a:solidFill>
              </a:rPr>
              <a:t>More Conditional Structures</a:t>
            </a:r>
            <a:r>
              <a:rPr lang="is-IS" sz="7200" dirty="0" smtClean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 smtClean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'All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8374" y="3503271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8974" y="507302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5 </a:t>
            </a:r>
            <a:endParaRPr lang="en-US" sz="3000" i="0" u="none" strike="noStrike" cap="none" dirty="0" smtClean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49998" y="349340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0461" y="560696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0598" y="5063159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endParaRPr lang="en-US" sz="3000" i="0" u="none" strike="noStrike" cap="none" dirty="0" smtClean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print('LARGE'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38903" y="348365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59503" y="505341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 Steps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Finis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1060450" y="745588"/>
            <a:ext cx="5934648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No 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print('Medium')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print('All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done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print('Medium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print('Big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print('Large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print('Huge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print('Ginormous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 Puzzles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print('Something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print('Below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print('Two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or more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print('Something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981784"/>
            <a:ext cx="6429707" cy="96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Which will never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regardless of the value for x?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try / except Structure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surround a dangerous section of code with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code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works - the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skipped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code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fails - it jumps to the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  <p:cxnSp>
        <p:nvCxnSpPr>
          <p:cNvPr id="6" name="Shape 604"/>
          <p:cNvCxnSpPr/>
          <p:nvPr/>
        </p:nvCxnSpPr>
        <p:spPr>
          <a:xfrm rot="10800000">
            <a:off x="1127215" y="5574171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5" y="3120844"/>
            <a:ext cx="1904999" cy="21843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program stops here</a:t>
            </a:r>
          </a:p>
        </p:txBody>
      </p:sp>
      <p:sp>
        <p:nvSpPr>
          <p:cNvPr id="8" name="Shape 609"/>
          <p:cNvSpPr txBox="1"/>
          <p:nvPr/>
        </p:nvSpPr>
        <p:spPr>
          <a:xfrm>
            <a:off x="2344618" y="5934684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Generic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Generic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8836025" y="1130300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first conversion fails 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0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just drops into the except: clause and the program continues.</a:t>
            </a: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582411" y="6787409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second conversion </a:t>
            </a:r>
            <a:r>
              <a:rPr lang="en-US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succeeds -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just skips the except: clause and the program continues.</a:t>
            </a: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print('Hello')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print('There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print('Done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print('Hello')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print('There')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</a:t>
            </a:r>
            <a:r>
              <a:rPr lang="en-U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920677" y="7340600"/>
            <a:ext cx="23517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Safety 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Sample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number: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Nice 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number: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Not a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'Enter a number:')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print('Nice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work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print('Not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number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6444313" cy="51586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Boolean expressions 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ask a question and produce a Yes or No result which we use to control program flow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Boolean expressions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using </a:t>
            </a:r>
            <a:r>
              <a:rPr lang="en-US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</a:t>
            </a:r>
            <a:r>
              <a:rPr lang="en-US" sz="28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  <a:r>
              <a:rPr lang="en-US" sz="28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evaluate to </a:t>
            </a:r>
            <a:r>
              <a:rPr lang="en-US" sz="28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False </a:t>
            </a:r>
            <a:r>
              <a:rPr lang="en-US" sz="28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 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 / No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 look at variables but do not change the variables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377856" y="7762186"/>
            <a:ext cx="9042900" cy="4814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http://en.wikipedia.org/wiki/George_Boole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8751728" y="6917437"/>
            <a:ext cx="6794231" cy="513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Remember: 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used for assignment.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1010415373"/>
              </p:ext>
            </p:extLst>
          </p:nvPr>
        </p:nvGraphicFramePr>
        <p:xfrm>
          <a:off x="8440443" y="2530257"/>
          <a:ext cx="7105516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276726"/>
                <a:gridCol w="4828790"/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Python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Meaning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Less than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Less than or </a:t>
                      </a:r>
                      <a:r>
                        <a:rPr lang="en-US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Equal to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Equal to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Greater than or </a:t>
                      </a:r>
                      <a:r>
                        <a:rPr lang="en-US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Equal to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Greater than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Not equal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 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   </a:t>
            </a:r>
            <a:r>
              <a:rPr lang="en-US" sz="3600" u="none" strike="noStrike" cap="none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!=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Two-way decisions: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and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7967691" y="2945058"/>
            <a:ext cx="7000406" cy="47828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Nested Decisions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 decisions using </a:t>
            </a: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compensate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206885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600"/>
            <a:ext cx="10706100" cy="47025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computation to give the employee 1.5 times the hourly rate for hours worked above 40 hours.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endParaRPr lang="en-US" sz="3800" u="none" strike="noStrike" cap="none" dirty="0" smtClean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6731000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2503566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3136900" y="1916225"/>
            <a:ext cx="10706100" cy="5689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program using try and except so that your program handles non-numeric input gracefully.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nine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forty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</a:t>
            </a:r>
            <a:r>
              <a:rPr lang="en-US" sz="1800">
                <a:solidFill>
                  <a:srgbClr val="FFFFFF"/>
                </a:solidFill>
              </a:rPr>
              <a:t>Information </a:t>
            </a:r>
            <a:r>
              <a:rPr lang="en-US" sz="1800" smtClean="0">
                <a:solidFill>
                  <a:srgbClr val="FFFFFF"/>
                </a:solidFill>
              </a:rPr>
              <a:t>and </a:t>
            </a:r>
            <a:r>
              <a:rPr lang="en-US" sz="1800" dirty="0">
                <a:solidFill>
                  <a:srgbClr val="FFFFFF"/>
                </a:solidFill>
              </a:rPr>
              <a:t>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US" sz="1800" dirty="0">
                <a:solidFill>
                  <a:schemeClr val="lt1"/>
                </a:solidFill>
              </a:rPr>
              <a:t>… Insert new Contributors and Translators here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</p:txBody>
      </p:sp>
      <p:pic>
        <p:nvPicPr>
          <p:cNvPr id="550" name="Shape 5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91903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Shape 552"/>
          <p:cNvSpPr txBox="1"/>
          <p:nvPr/>
        </p:nvSpPr>
        <p:spPr>
          <a:xfrm>
            <a:off x="8704400" y="2369453"/>
            <a:ext cx="6797699" cy="5745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1940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print('Equals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print('Greater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than 4</a:t>
            </a:r>
            <a:r>
              <a:rPr lang="en-US" sz="3000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print('Greater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than or Equals 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</a:t>
            </a:r>
            <a:r>
              <a:rPr lang="en-US" sz="3000" i="0" u="none" strike="noStrike" cap="none" dirty="0" smtClean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print('Less </a:t>
            </a: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than 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print('Less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than or Equals 5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print('Not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equal 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Greater than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Greater than or 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Less than 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Less than or 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 equal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028825" y="564876"/>
            <a:ext cx="9515632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One-Way Decisions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print('Before 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print('Is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print('Is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Still 5</a:t>
            </a:r>
            <a:r>
              <a:rPr lang="en-US" sz="32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print('Third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print('Afterwards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</a:t>
            </a:r>
            <a:r>
              <a:rPr lang="en-US" sz="32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rint('Before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print('Is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print('Is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Still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print('Third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rint('Afterwards 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Still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Third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 smtClean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 smtClean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print('Still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print('Third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print('Is </a:t>
            </a:r>
            <a:r>
              <a:rPr lang="en-U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857360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Increase indent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 after an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or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(after : 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Maintain indent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indicate the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scope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block (which lines are affected by the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Reduce indent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back to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level of the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or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to indicate the end of the block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Blank lines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ignored - they do not affect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on a line by themselves are ignored w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ith regard 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</a:t>
            </a:r>
            <a:r>
              <a:rPr lang="en-U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Warning: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Turn </a:t>
            </a:r>
            <a:r>
              <a:rPr lang="en-US" sz="7600" u="sng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Off</a:t>
            </a:r>
            <a:r>
              <a:rPr lang="en-US" sz="7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Tabs!!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418888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>
              <a:spcBef>
                <a:spcPts val="0"/>
              </a:spcBef>
              <a:buSzPct val="100000"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Atom 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automatically uses spaces for 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files with ".</a:t>
            </a:r>
            <a:r>
              <a:rPr lang="en-US" sz="32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 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extension (nice!)</a:t>
            </a:r>
          </a:p>
          <a:p>
            <a:pPr marL="749300" lvl="0" indent="-345694">
              <a:spcBef>
                <a:spcPts val="0"/>
              </a:spcBef>
              <a:buSzPct val="100000"/>
            </a:pP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Most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text editors can turn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into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spaces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make sure to enable this 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feature</a:t>
            </a: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NotePad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++:  Settings -&gt; Preferences -&gt; Language Menu/</a:t>
            </a:r>
            <a:r>
              <a:rPr lang="en-U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Settings</a:t>
            </a: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TextWrangler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TextWrangler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-&gt; Preferences -&gt; Editor Defaults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cares a *lot* about how far a line is 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indented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If you mix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spaces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you may get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 errors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even if everything looks 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240" y="830184"/>
            <a:ext cx="7693547" cy="585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64436" y="3624290"/>
            <a:ext cx="7755120" cy="4483596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923738" y="1809750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1986930" y="6513643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10556875" y="977900"/>
            <a:ext cx="42799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will save you much unnecessary pain.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print('Bigger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print('Bigger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print('All Done') </a:t>
            </a:r>
            <a:endParaRPr lang="en-US" sz="32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4" name="Shape 344"/>
          <p:cNvSpPr txBox="1"/>
          <p:nvPr/>
        </p:nvSpPr>
        <p:spPr>
          <a:xfrm>
            <a:off x="4144962" y="957300"/>
            <a:ext cx="7183437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increase /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maintain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if or for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decrease </a:t>
            </a:r>
            <a:r>
              <a:rPr lang="en-US" sz="3600" u="none" strike="noStrike" cap="none" dirty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indicate end of block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2051</Words>
  <Application>Microsoft Macintosh PowerPoint</Application>
  <PresentationFormat>Custom</PresentationFormat>
  <Paragraphs>460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Cabin</vt:lpstr>
      <vt:lpstr>Courier</vt:lpstr>
      <vt:lpstr>Courier New</vt:lpstr>
      <vt:lpstr>Gill Sans</vt:lpstr>
      <vt:lpstr>Merriweather Sans</vt:lpstr>
      <vt:lpstr>ヒラギノ角ゴ ProN W3</vt:lpstr>
      <vt:lpstr>Title &amp; Subtitle</vt:lpstr>
      <vt:lpstr>Conditional Execution</vt:lpstr>
      <vt:lpstr>Conditional Steps</vt:lpstr>
      <vt:lpstr>Comparison Operators</vt:lpstr>
      <vt:lpstr>Comparison Operators</vt:lpstr>
      <vt:lpstr>One-Way Decisions</vt:lpstr>
      <vt:lpstr>Indentation</vt:lpstr>
      <vt:lpstr>Warning: Turn Off Tabs!!</vt:lpstr>
      <vt:lpstr>PowerPoint Presentation</vt:lpstr>
      <vt:lpstr>PowerPoint Presentation</vt:lpstr>
      <vt:lpstr>PowerPoint Presentation</vt:lpstr>
      <vt:lpstr>PowerPoint Presentation</vt:lpstr>
      <vt:lpstr>Two-way Decisions</vt:lpstr>
      <vt:lpstr>Two-way Decisions with else:</vt:lpstr>
      <vt:lpstr>Visualize Blocks</vt:lpstr>
      <vt:lpstr>More Conditional Structures…</vt:lpstr>
      <vt:lpstr>Multi-way</vt:lpstr>
      <vt:lpstr>Multi-way</vt:lpstr>
      <vt:lpstr>Multi-way</vt:lpstr>
      <vt:lpstr>Multi-way</vt:lpstr>
      <vt:lpstr>Multi-way</vt:lpstr>
      <vt:lpstr>Multi-way Puzzles</vt:lpstr>
      <vt:lpstr>The try / except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/ except</vt:lpstr>
      <vt:lpstr>Sample try / except</vt:lpstr>
      <vt:lpstr>Summary</vt:lpstr>
      <vt:lpstr>PowerPoint Presentation</vt:lpstr>
      <vt:lpstr>PowerPoint Presentation</vt:lpstr>
      <vt:lpstr>Acknowledgements / Contributions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Charles Severance</cp:lastModifiedBy>
  <cp:revision>80</cp:revision>
  <dcterms:modified xsi:type="dcterms:W3CDTF">2017-09-14T22:53:32Z</dcterms:modified>
</cp:coreProperties>
</file>